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1476" r:id="rId3"/>
    <p:sldId id="1477" r:id="rId4"/>
    <p:sldId id="257" r:id="rId5"/>
    <p:sldId id="1481" r:id="rId6"/>
    <p:sldId id="1482" r:id="rId7"/>
    <p:sldId id="1483" r:id="rId8"/>
    <p:sldId id="258" r:id="rId9"/>
    <p:sldId id="1484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1478" r:id="rId19"/>
    <p:sldId id="1479" r:id="rId20"/>
    <p:sldId id="1480" r:id="rId21"/>
    <p:sldId id="267" r:id="rId22"/>
    <p:sldId id="1487" r:id="rId23"/>
    <p:sldId id="1488" r:id="rId24"/>
    <p:sldId id="268" r:id="rId25"/>
    <p:sldId id="269" r:id="rId26"/>
    <p:sldId id="1485" r:id="rId27"/>
    <p:sldId id="1486" r:id="rId28"/>
    <p:sldId id="1489" r:id="rId29"/>
    <p:sldId id="270" r:id="rId30"/>
    <p:sldId id="271" r:id="rId31"/>
    <p:sldId id="272" r:id="rId32"/>
    <p:sldId id="273" r:id="rId33"/>
    <p:sldId id="274" r:id="rId34"/>
    <p:sldId id="275" r:id="rId35"/>
    <p:sldId id="1490" r:id="rId36"/>
    <p:sldId id="1491" r:id="rId37"/>
    <p:sldId id="278" r:id="rId38"/>
    <p:sldId id="279" r:id="rId39"/>
    <p:sldId id="280" r:id="rId40"/>
    <p:sldId id="281" r:id="rId41"/>
    <p:sldId id="276" r:id="rId42"/>
    <p:sldId id="277" r:id="rId43"/>
  </p:sldIdLst>
  <p:sldSz cx="9144000" cy="5143500" type="screen16x9"/>
  <p:notesSz cx="6858000" cy="9144000"/>
  <p:embeddedFontLst>
    <p:embeddedFont>
      <p:font typeface="Montserrat" panose="020B0604020202020204" charset="-52"/>
      <p:regular r:id="rId45"/>
      <p:bold r:id="rId46"/>
      <p:italic r:id="rId47"/>
      <p:boldItalic r:id="rId48"/>
    </p:embeddedFont>
    <p:embeddedFont>
      <p:font typeface="Montserrat SemiBold" panose="020B0604020202020204" charset="-52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Montserrat" panose="020B0604020202020204" charset="-52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03">
          <p15:clr>
            <a:srgbClr val="747775"/>
          </p15:clr>
        </p15:guide>
        <p15:guide id="2" orient="horz" pos="227">
          <p15:clr>
            <a:srgbClr val="747775"/>
          </p15:clr>
        </p15:guide>
        <p15:guide id="3" orient="horz" pos="3013">
          <p15:clr>
            <a:srgbClr val="747775"/>
          </p15:clr>
        </p15:guide>
        <p15:guide id="4" pos="545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2"/>
    <p:restoredTop sz="94733"/>
  </p:normalViewPr>
  <p:slideViewPr>
    <p:cSldViewPr snapToGrid="0">
      <p:cViewPr varScale="1">
        <p:scale>
          <a:sx n="127" d="100"/>
          <a:sy n="127" d="100"/>
        </p:scale>
        <p:origin x="126" y="318"/>
      </p:cViewPr>
      <p:guideLst>
        <p:guide pos="303"/>
        <p:guide orient="horz" pos="227"/>
        <p:guide orient="horz" pos="3013"/>
        <p:guide pos="54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23a442f25d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23a442f25d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fd90e4a1d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ffd90e4a1d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ffd90e4a1d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ffd90e4a1d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fd90e4a1d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fd90e4a1d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fd90e4a1d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ffd90e4a1d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fd90e4a1d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ffd90e4a1d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ffd90e4a1d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ffd90e4a1d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ffd90e4a1d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ffd90e4a1d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fdcf0b4f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ffdcf0b4f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96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7b6b6381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" name="Google Shape;66;g27b6b63817b_1_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g27b6b63817b_1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ffdcf0b4f8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ffdcf0b4f8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b6b63817b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36563" y="0"/>
            <a:ext cx="1998663" cy="112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g27b6b63817b_1_9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28450" rIns="56900" bIns="28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7b6b63817b_1_9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28450" rIns="56900" bIns="28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984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b6b63817b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36563" y="0"/>
            <a:ext cx="1998663" cy="112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g27b6b63817b_1_9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28450" rIns="56900" bIns="28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7b6b63817b_1_9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28450" rIns="56900" bIns="28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085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fdcf0b4f8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ffdcf0b4f8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ffdcf0b4f8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ffdcf0b4f8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7b6b63817b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g27b6b63817b_1_23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27b6b63817b_1_23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7b6b63817b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g27b6b63817b_1_23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27b6b63817b_1_23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186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b6b63817b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36563" y="0"/>
            <a:ext cx="1998663" cy="112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g27b6b63817b_1_9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28450" rIns="56900" bIns="28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27b6b63817b_1_9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28450" rIns="56900" bIns="28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ffdcf0b4f8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ffdcf0b4f8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d31141fc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d31141fc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7b6b63817b_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36563" y="0"/>
            <a:ext cx="1998663" cy="11255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" name="Google Shape;81;g27b6b63817b_1_25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28450" rIns="56900" bIns="28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27b6b63817b_1_25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6900" tIns="28450" rIns="56900" bIns="28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fdcf0b4f8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ffdcf0b4f8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ffdcf0b4f8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ffdcf0b4f8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ffdcf0b4f8_2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ffdcf0b4f8_2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ffdcf0b4f8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ffdcf0b4f8_2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6485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477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283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6768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9191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87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ffd90e4a1d_1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" name="Google Shape;60;g2ffd90e4a1d_1_2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2ffd90e4a1d_1_2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ffdcf0b4f8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ffdcf0b4f8_2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ffd90e4a1d_1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g2ffd90e4a1d_1_26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2ffd90e4a1d_1_26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813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99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b6b63817b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27b6b63817b_1_19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7b6b63817b_1_19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00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fd90e4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ffd90e4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b6b63817b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82613" y="0"/>
            <a:ext cx="2665413" cy="1500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g27b6b63817b_1_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</a:pP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27b6b63817b_1_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0001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4F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jskhfaur@gmail.com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filippovasasha@gmail.com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/>
        </p:nvSpPr>
        <p:spPr>
          <a:xfrm>
            <a:off x="481475" y="918350"/>
            <a:ext cx="7522200" cy="23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ru" sz="4700" b="1" i="0" u="none" strike="noStrike" cap="none">
                <a:solidFill>
                  <a:srgbClr val="5D5FEF"/>
                </a:solidFill>
                <a:latin typeface="Montserrat"/>
                <a:ea typeface="Montserrat"/>
                <a:cs typeface="Montserrat"/>
                <a:sym typeface="Montserrat"/>
              </a:rPr>
              <a:t>Jobby</a:t>
            </a:r>
            <a:endParaRPr sz="4700">
              <a:solidFill>
                <a:srgbClr val="5D5FE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ru" sz="22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Платформа для поиска работы</a:t>
            </a:r>
            <a:endParaRPr sz="22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ru" sz="22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для студентов и начинающих специалистов</a:t>
            </a:r>
            <a:endParaRPr sz="18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8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8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" sz="18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Регистрация на сайте</a:t>
            </a:r>
            <a:endParaRPr sz="18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3">
            <a:alphaModFix/>
          </a:blip>
          <a:srcRect t="58499"/>
          <a:stretch/>
        </p:blipFill>
        <p:spPr>
          <a:xfrm>
            <a:off x="0" y="4081750"/>
            <a:ext cx="9144003" cy="10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7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90" name="Google Shape;90;p17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7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#2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0184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Укажи свои имя, фамилию, город и телефон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7"/>
          <p:cNvSpPr/>
          <p:nvPr/>
        </p:nvSpPr>
        <p:spPr>
          <a:xfrm rot="-5400000" flipH="1">
            <a:off x="6011850" y="-456800"/>
            <a:ext cx="1134900" cy="5129400"/>
          </a:xfrm>
          <a:prstGeom prst="round2SameRect">
            <a:avLst>
              <a:gd name="adj1" fmla="val 49853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9925" y="1934450"/>
            <a:ext cx="289083" cy="3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4733125" y="1675600"/>
            <a:ext cx="39294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На этом этапе предлагаем еще </a:t>
            </a:r>
            <a:r>
              <a:rPr lang="ru" sz="100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загрузить резюме</a:t>
            </a: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 (если оно у тебя есть). 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Если резюме пока нет, то заполняй профиль на  Jobby как можно подробнее – он заменит тебе CV!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5">
            <a:alphaModFix/>
          </a:blip>
          <a:srcRect l="6659" t="3454" r="6970" b="13100"/>
          <a:stretch/>
        </p:blipFill>
        <p:spPr>
          <a:xfrm>
            <a:off x="405275" y="1540450"/>
            <a:ext cx="3207600" cy="3122700"/>
          </a:xfrm>
          <a:prstGeom prst="roundRect">
            <a:avLst>
              <a:gd name="adj" fmla="val 4348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7" name="Google Shape;97;p17"/>
          <p:cNvSpPr/>
          <p:nvPr/>
        </p:nvSpPr>
        <p:spPr>
          <a:xfrm rot="-5224019" flipH="1">
            <a:off x="3003566" y="1785086"/>
            <a:ext cx="2151719" cy="2856078"/>
          </a:xfrm>
          <a:prstGeom prst="arc">
            <a:avLst>
              <a:gd name="adj1" fmla="val 18179491"/>
              <a:gd name="adj2" fmla="val 6588427"/>
            </a:avLst>
          </a:prstGeom>
          <a:noFill/>
          <a:ln w="19050" cap="flat" cmpd="sng">
            <a:solidFill>
              <a:srgbClr val="363636"/>
            </a:solidFill>
            <a:prstDash val="dash"/>
            <a:round/>
            <a:headEnd type="stealth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/>
          </a:blip>
          <a:srcRect l="5111" t="3239" r="7658" b="7768"/>
          <a:stretch/>
        </p:blipFill>
        <p:spPr>
          <a:xfrm>
            <a:off x="405275" y="1540450"/>
            <a:ext cx="3216300" cy="3122700"/>
          </a:xfrm>
          <a:prstGeom prst="roundRect">
            <a:avLst>
              <a:gd name="adj" fmla="val 5992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3" name="Google Shape;10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8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106" name="Google Shape;106;p18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8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#3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Как насчет того, чтобы наш AI откликнулся за тебя?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8"/>
          <p:cNvSpPr/>
          <p:nvPr/>
        </p:nvSpPr>
        <p:spPr>
          <a:xfrm rot="-5400000" flipH="1">
            <a:off x="6011850" y="-456800"/>
            <a:ext cx="1134900" cy="5129400"/>
          </a:xfrm>
          <a:prstGeom prst="round2SameRect">
            <a:avLst>
              <a:gd name="adj1" fmla="val 49853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9925" y="1934450"/>
            <a:ext cx="289083" cy="3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4733125" y="1675600"/>
            <a:ext cx="39294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Здесь мы предлагаем тебе </a:t>
            </a:r>
            <a:r>
              <a:rPr lang="ru" sz="100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подключить бесплатную услугу</a:t>
            </a: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 – мы можем отправлять отклики на подходящие вакансии за тебя. 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Расскажи о предпочтениях по вакансиям дальше!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8"/>
          <p:cNvSpPr/>
          <p:nvPr/>
        </p:nvSpPr>
        <p:spPr>
          <a:xfrm rot="-5398285" flipH="1">
            <a:off x="3512120" y="1786224"/>
            <a:ext cx="1804500" cy="2607900"/>
          </a:xfrm>
          <a:prstGeom prst="arc">
            <a:avLst>
              <a:gd name="adj1" fmla="val 18240149"/>
              <a:gd name="adj2" fmla="val 6280907"/>
            </a:avLst>
          </a:prstGeom>
          <a:noFill/>
          <a:ln w="19050" cap="flat" cmpd="sng">
            <a:solidFill>
              <a:srgbClr val="363636"/>
            </a:solidFill>
            <a:prstDash val="dash"/>
            <a:round/>
            <a:headEnd type="stealth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/>
          <p:nvPr/>
        </p:nvSpPr>
        <p:spPr>
          <a:xfrm rot="-5400000" flipH="1">
            <a:off x="7226850" y="1660300"/>
            <a:ext cx="785700" cy="3048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8"/>
          <p:cNvSpPr txBox="1"/>
          <p:nvPr/>
        </p:nvSpPr>
        <p:spPr>
          <a:xfrm>
            <a:off x="6292650" y="2861350"/>
            <a:ext cx="2728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Если не хочешь, нажми “В другой раз” – и сразу попадешь на страницу поиска вакансий.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l="5766" t="2704" r="7390" b="5929"/>
          <a:stretch/>
        </p:blipFill>
        <p:spPr>
          <a:xfrm>
            <a:off x="405275" y="1540450"/>
            <a:ext cx="3252600" cy="3122700"/>
          </a:xfrm>
          <a:prstGeom prst="roundRect">
            <a:avLst>
              <a:gd name="adj" fmla="val 4427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0" name="Google Shape;12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9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123" name="Google Shape;123;p19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9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#4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Расскажи о своем образовании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9"/>
          <p:cNvSpPr/>
          <p:nvPr/>
        </p:nvSpPr>
        <p:spPr>
          <a:xfrm rot="-5400000" flipH="1">
            <a:off x="6000725" y="-474800"/>
            <a:ext cx="1134900" cy="5165400"/>
          </a:xfrm>
          <a:prstGeom prst="round2SameRect">
            <a:avLst>
              <a:gd name="adj1" fmla="val 49853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9925" y="1934450"/>
            <a:ext cx="289083" cy="3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4733125" y="1598650"/>
            <a:ext cx="3929400" cy="1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Тут всё просто: выбери, какое образование у тебя – высшее или среднее специальное. 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А затем укажи название учебного заведения, уровень образования, направление подготовки и год окончания.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0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136" name="Google Shape;136;p20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0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#5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Поговорим о твоем опыте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l="10283" t="1033" r="11573" b="8296"/>
          <a:stretch/>
        </p:blipFill>
        <p:spPr>
          <a:xfrm>
            <a:off x="405275" y="1540450"/>
            <a:ext cx="2147100" cy="3122700"/>
          </a:xfrm>
          <a:prstGeom prst="roundRect">
            <a:avLst>
              <a:gd name="adj" fmla="val 7288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" name="Google Shape;140;p20"/>
          <p:cNvPicPr preferRelativeResize="0"/>
          <p:nvPr/>
        </p:nvPicPr>
        <p:blipFill rotWithShape="1">
          <a:blip r:embed="rId5">
            <a:alphaModFix/>
          </a:blip>
          <a:srcRect l="3142" t="1681" r="7596" b="3306"/>
          <a:stretch/>
        </p:blipFill>
        <p:spPr>
          <a:xfrm>
            <a:off x="6020050" y="1540450"/>
            <a:ext cx="1511100" cy="3122700"/>
          </a:xfrm>
          <a:prstGeom prst="roundRect">
            <a:avLst>
              <a:gd name="adj" fmla="val 7077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p20"/>
          <p:cNvSpPr/>
          <p:nvPr/>
        </p:nvSpPr>
        <p:spPr>
          <a:xfrm>
            <a:off x="2774363" y="1540450"/>
            <a:ext cx="3023700" cy="1418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Здесь мы спросим, есть ли у тебя опыт работы или волонтерства.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Если у тебя уже есть опыт, то нажми “Да” и расскажи об этом подробнее.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Если опыта пока нет, нажми “Нет” и переходи к следующему вопросу.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20"/>
          <p:cNvSpPr/>
          <p:nvPr/>
        </p:nvSpPr>
        <p:spPr>
          <a:xfrm rot="5398508">
            <a:off x="3249553" y="1714075"/>
            <a:ext cx="2073300" cy="3021000"/>
          </a:xfrm>
          <a:prstGeom prst="arc">
            <a:avLst>
              <a:gd name="adj1" fmla="val 16944879"/>
              <a:gd name="adj2" fmla="val 4725391"/>
            </a:avLst>
          </a:prstGeom>
          <a:noFill/>
          <a:ln w="19050" cap="flat" cmpd="sng">
            <a:solidFill>
              <a:srgbClr val="363636"/>
            </a:solidFill>
            <a:prstDash val="dash"/>
            <a:round/>
            <a:headEnd type="stealth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1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150" name="Google Shape;150;p21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1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#6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2" name="Google Shape;152;p21"/>
          <p:cNvSpPr/>
          <p:nvPr/>
        </p:nvSpPr>
        <p:spPr>
          <a:xfrm rot="5398548">
            <a:off x="2899099" y="1465675"/>
            <a:ext cx="2131500" cy="3750600"/>
          </a:xfrm>
          <a:prstGeom prst="arc">
            <a:avLst>
              <a:gd name="adj1" fmla="val 16944879"/>
              <a:gd name="adj2" fmla="val 4725391"/>
            </a:avLst>
          </a:prstGeom>
          <a:noFill/>
          <a:ln w="19050" cap="flat" cmpd="sng">
            <a:solidFill>
              <a:srgbClr val="363636"/>
            </a:solidFill>
            <a:prstDash val="dash"/>
            <a:round/>
            <a:headEnd type="stealth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Выбери область и профессию для будущей работы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4">
            <a:alphaModFix/>
          </a:blip>
          <a:srcRect l="5080" t="2082" r="8809" b="7000"/>
          <a:stretch/>
        </p:blipFill>
        <p:spPr>
          <a:xfrm>
            <a:off x="405275" y="1540450"/>
            <a:ext cx="1486800" cy="3122700"/>
          </a:xfrm>
          <a:prstGeom prst="roundRect">
            <a:avLst>
              <a:gd name="adj" fmla="val 5882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5" name="Google Shape;155;p21"/>
          <p:cNvSpPr/>
          <p:nvPr/>
        </p:nvSpPr>
        <p:spPr>
          <a:xfrm>
            <a:off x="2089025" y="1540450"/>
            <a:ext cx="3750000" cy="1644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5D5FEF"/>
                </a:solidFill>
                <a:latin typeface="Montserrat"/>
                <a:ea typeface="Montserrat"/>
                <a:cs typeface="Montserrat"/>
                <a:sym typeface="Montserrat"/>
              </a:rPr>
              <a:t>20+ профессиональных областей</a:t>
            </a:r>
            <a:endParaRPr sz="1200" b="1">
              <a:solidFill>
                <a:srgbClr val="5D5FE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Мы предлагаем нажать на те области, где бы ты хотел работать. Можешь выбрать одну или несколько!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После выбора профобластей, ты сможешь выбрать в них конкретные желаемые профессии.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5">
            <a:alphaModFix/>
          </a:blip>
          <a:srcRect l="6020" t="2927" r="13053" b="12204"/>
          <a:stretch/>
        </p:blipFill>
        <p:spPr>
          <a:xfrm>
            <a:off x="6035975" y="1540450"/>
            <a:ext cx="2113200" cy="3122700"/>
          </a:xfrm>
          <a:prstGeom prst="roundRect">
            <a:avLst>
              <a:gd name="adj" fmla="val 6157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22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164" name="Google Shape;164;p22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2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#7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Еще чуть-чуть! Не забудь про хард и софт скиллы!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4">
            <a:alphaModFix/>
          </a:blip>
          <a:srcRect l="7329" t="3955" r="12213" b="11706"/>
          <a:stretch/>
        </p:blipFill>
        <p:spPr>
          <a:xfrm>
            <a:off x="405275" y="1540525"/>
            <a:ext cx="2751600" cy="3122700"/>
          </a:xfrm>
          <a:prstGeom prst="roundRect">
            <a:avLst>
              <a:gd name="adj" fmla="val 5023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5">
            <a:alphaModFix/>
          </a:blip>
          <a:srcRect l="7242" t="4665" r="16919" b="12167"/>
          <a:stretch/>
        </p:blipFill>
        <p:spPr>
          <a:xfrm>
            <a:off x="3287075" y="2033275"/>
            <a:ext cx="2786400" cy="2629800"/>
          </a:xfrm>
          <a:prstGeom prst="roundRect">
            <a:avLst>
              <a:gd name="adj" fmla="val 4482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22"/>
          <p:cNvSpPr/>
          <p:nvPr/>
        </p:nvSpPr>
        <p:spPr>
          <a:xfrm>
            <a:off x="3287075" y="1540525"/>
            <a:ext cx="2786400" cy="39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Укажи свои гибкие и технические навыки, которыми ты обладаешь :)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23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177" name="Google Shape;177;p23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3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#8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Доделай профиль или начинай искать вакансии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 rotWithShape="1">
          <a:blip r:embed="rId4">
            <a:alphaModFix/>
          </a:blip>
          <a:srcRect l="6851" t="4168" r="9177" b="5415"/>
          <a:stretch/>
        </p:blipFill>
        <p:spPr>
          <a:xfrm>
            <a:off x="405275" y="1540450"/>
            <a:ext cx="2373600" cy="3122700"/>
          </a:xfrm>
          <a:prstGeom prst="roundRect">
            <a:avLst>
              <a:gd name="adj" fmla="val 5285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1" name="Google Shape;181;p23"/>
          <p:cNvSpPr/>
          <p:nvPr/>
        </p:nvSpPr>
        <p:spPr>
          <a:xfrm>
            <a:off x="3085725" y="1540450"/>
            <a:ext cx="5337900" cy="2146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5D5FEF"/>
                </a:solidFill>
                <a:latin typeface="Montserrat"/>
                <a:ea typeface="Montserrat"/>
                <a:cs typeface="Montserrat"/>
                <a:sym typeface="Montserrat"/>
              </a:rPr>
              <a:t>Выбери, что делать дальше</a:t>
            </a:r>
            <a:endParaRPr sz="1200" b="1">
              <a:solidFill>
                <a:srgbClr val="5D5FE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Чем хочешь заняться: искать вакансии или доработать свой профиль?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Если нажмешь “Заполнить”, то попадешь на страницу со своим digital-резюме, где сможешь дозаполнить курсы, языки, проекты и тд.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Если нажмешь “В другой раз”, то попадешь сразу на страницу поиска вакансий – и вперед откликаться!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24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189" name="Google Shape;189;p24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4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#9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91" name="Google Shape;191;p24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Окей, давай доделаем твой профиль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75" y="2461445"/>
            <a:ext cx="3750000" cy="3699300"/>
          </a:xfrm>
          <a:prstGeom prst="roundRect">
            <a:avLst>
              <a:gd name="adj" fmla="val 8113"/>
            </a:avLst>
          </a:prstGeom>
          <a:noFill/>
          <a:ln>
            <a:noFill/>
          </a:ln>
        </p:spPr>
      </p:pic>
      <p:sp>
        <p:nvSpPr>
          <p:cNvPr id="193" name="Google Shape;193;p24"/>
          <p:cNvSpPr/>
          <p:nvPr/>
        </p:nvSpPr>
        <p:spPr>
          <a:xfrm>
            <a:off x="405275" y="1540450"/>
            <a:ext cx="3750000" cy="793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5D5FEF"/>
                </a:solidFill>
                <a:latin typeface="Montserrat"/>
                <a:ea typeface="Montserrat"/>
                <a:cs typeface="Montserrat"/>
                <a:sym typeface="Montserrat"/>
              </a:rPr>
              <a:t>Вот так выглядит твое Jobby-резюме</a:t>
            </a:r>
            <a:endParaRPr sz="1200" b="1">
              <a:solidFill>
                <a:srgbClr val="5D5FE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Пройдемся по каждому блоку</a:t>
            </a:r>
            <a:endParaRPr sz="100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4"/>
          <p:cNvSpPr/>
          <p:nvPr/>
        </p:nvSpPr>
        <p:spPr>
          <a:xfrm rot="-5400000" flipH="1">
            <a:off x="6397325" y="-405800"/>
            <a:ext cx="800400" cy="4692900"/>
          </a:xfrm>
          <a:prstGeom prst="round2SameRect">
            <a:avLst>
              <a:gd name="adj1" fmla="val 49359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9150" y="1763750"/>
            <a:ext cx="289083" cy="3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5258675" y="1694350"/>
            <a:ext cx="340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Кстати, вот тут ты можешь потом скачать свое резюме в формате pdf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24"/>
          <p:cNvSpPr/>
          <p:nvPr/>
        </p:nvSpPr>
        <p:spPr>
          <a:xfrm rot="-5398285" flipH="1">
            <a:off x="4428795" y="1415199"/>
            <a:ext cx="1804500" cy="2607900"/>
          </a:xfrm>
          <a:prstGeom prst="arc">
            <a:avLst>
              <a:gd name="adj1" fmla="val 16680793"/>
              <a:gd name="adj2" fmla="val 6280907"/>
            </a:avLst>
          </a:prstGeom>
          <a:noFill/>
          <a:ln w="19050" cap="flat" cmpd="sng">
            <a:solidFill>
              <a:srgbClr val="363636"/>
            </a:solidFill>
            <a:prstDash val="dash"/>
            <a:round/>
            <a:headEnd type="stealth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237789" y="491079"/>
            <a:ext cx="56805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8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ошибки </a:t>
            </a:r>
            <a:r>
              <a:rPr lang="ru-RU" sz="28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с фото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1204913" y="1485160"/>
            <a:ext cx="3434100" cy="176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Значение профессионального внешнего вида</a:t>
            </a: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8" descr="preencoded.png"/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13903" y="1359970"/>
            <a:ext cx="376260" cy="556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8;p18" descr="preencoded.png">
            <a:extLst>
              <a:ext uri="{FF2B5EF4-FFF2-40B4-BE49-F238E27FC236}">
                <a16:creationId xmlns:a16="http://schemas.microsoft.com/office/drawing/2014/main" id="{1AEE90C7-A86E-F933-DD69-E40F0748B2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AE4188-C16B-67C3-1976-998918571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3" y="925538"/>
            <a:ext cx="2792046" cy="37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86;p17">
            <a:extLst>
              <a:ext uri="{FF2B5EF4-FFF2-40B4-BE49-F238E27FC236}">
                <a16:creationId xmlns:a16="http://schemas.microsoft.com/office/drawing/2014/main" id="{A4E867A0-9F75-560D-5A98-5B623B5E69CE}"/>
              </a:ext>
            </a:extLst>
          </p:cNvPr>
          <p:cNvSpPr/>
          <p:nvPr/>
        </p:nvSpPr>
        <p:spPr>
          <a:xfrm>
            <a:off x="355973" y="220600"/>
            <a:ext cx="7677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-RU" sz="2500" b="1" i="0" u="none" strike="noStrike" cap="none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Пожалуйста, не делай так!</a:t>
            </a:r>
            <a:endParaRPr sz="1900" i="0" u="none" strike="noStrike" cap="none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endParaRPr sz="2400" b="1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1DBCA80-0070-2DE5-41E4-9116BBDD7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5" y="925539"/>
            <a:ext cx="2287021" cy="39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BE6AFC6-7339-50B1-5784-72C9A3FBE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54" y="864202"/>
            <a:ext cx="2171700" cy="400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252" y="499648"/>
            <a:ext cx="209304" cy="24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94" y="1247222"/>
            <a:ext cx="3983061" cy="155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994" y="2950797"/>
            <a:ext cx="3983061" cy="155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2397" y="1247222"/>
            <a:ext cx="3984080" cy="155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2397" y="2950797"/>
            <a:ext cx="3984080" cy="155763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/>
          <p:nvPr/>
        </p:nvSpPr>
        <p:spPr>
          <a:xfrm>
            <a:off x="556650" y="265275"/>
            <a:ext cx="7559700" cy="8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-RU" sz="29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Открой двери карьеры: основы составления резюме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endParaRPr sz="2900" b="1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16"/>
          <p:cNvSpPr/>
          <p:nvPr/>
        </p:nvSpPr>
        <p:spPr>
          <a:xfrm>
            <a:off x="762000" y="1787100"/>
            <a:ext cx="2631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25"/>
              </a:lnSpc>
              <a:spcBef>
                <a:spcPts val="0"/>
              </a:spcBef>
              <a:spcAft>
                <a:spcPts val="0"/>
              </a:spcAft>
              <a:buClr>
                <a:srgbClr val="5D5FEF"/>
              </a:buClr>
              <a:buSzPts val="2000"/>
              <a:buFont typeface="Montserrat SemiBold"/>
              <a:buNone/>
            </a:pPr>
            <a:r>
              <a:rPr lang="ru" sz="2000" b="0" i="0" u="none" strike="noStrike" cap="none" dirty="0">
                <a:solidFill>
                  <a:srgbClr val="5D5FEF"/>
                </a:solidFill>
                <a:latin typeface="Montserrat SemiBold"/>
                <a:ea typeface="Calibri"/>
                <a:cs typeface="Montserrat SemiBold"/>
                <a:sym typeface="Montserrat SemiBold"/>
              </a:rPr>
              <a:t>Роль резюме </a:t>
            </a:r>
            <a:r>
              <a:rPr lang="ru" sz="2000" dirty="0">
                <a:solidFill>
                  <a:srgbClr val="5D5FEF"/>
                </a:solidFill>
                <a:latin typeface="Montserrat SemiBold"/>
                <a:ea typeface="Calibri"/>
                <a:cs typeface="Montserrat SemiBold"/>
                <a:sym typeface="Montserrat SemiBold"/>
              </a:rPr>
              <a:t>при</a:t>
            </a:r>
            <a:r>
              <a:rPr lang="ru" sz="2000" b="0" i="0" u="none" strike="noStrike" cap="none" dirty="0">
                <a:solidFill>
                  <a:srgbClr val="5D5FEF"/>
                </a:solidFill>
                <a:latin typeface="Montserrat SemiBold"/>
                <a:ea typeface="Calibri"/>
                <a:cs typeface="Montserrat SemiBold"/>
                <a:sym typeface="Montserrat SemiBold"/>
              </a:rPr>
              <a:t> </a:t>
            </a:r>
            <a:r>
              <a:rPr lang="ru" sz="2000" dirty="0">
                <a:solidFill>
                  <a:srgbClr val="5D5FEF"/>
                </a:solidFill>
                <a:latin typeface="Montserrat SemiBold"/>
                <a:ea typeface="Calibri"/>
                <a:cs typeface="Montserrat SemiBold"/>
                <a:sym typeface="Montserrat SemiBold"/>
              </a:rPr>
              <a:t>отборе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4809688" y="1761253"/>
            <a:ext cx="2783400" cy="57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0650" marR="0" lvl="0" algn="l" rtl="0">
              <a:lnSpc>
                <a:spcPct val="110025"/>
              </a:lnSpc>
              <a:spcBef>
                <a:spcPts val="0"/>
              </a:spcBef>
              <a:spcAft>
                <a:spcPts val="0"/>
              </a:spcAft>
              <a:buClr>
                <a:srgbClr val="5D5FEF"/>
              </a:buClr>
              <a:buSzPts val="1700"/>
            </a:pPr>
            <a:r>
              <a:rPr lang="ru-RU" sz="2000" dirty="0">
                <a:solidFill>
                  <a:srgbClr val="5D5FE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Ошибки</a:t>
            </a:r>
          </a:p>
        </p:txBody>
      </p:sp>
      <p:sp>
        <p:nvSpPr>
          <p:cNvPr id="77" name="Google Shape;77;p16"/>
          <p:cNvSpPr/>
          <p:nvPr/>
        </p:nvSpPr>
        <p:spPr>
          <a:xfrm>
            <a:off x="762000" y="3335824"/>
            <a:ext cx="3026100" cy="68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25"/>
              </a:lnSpc>
              <a:spcBef>
                <a:spcPts val="0"/>
              </a:spcBef>
              <a:spcAft>
                <a:spcPts val="0"/>
              </a:spcAft>
              <a:buClr>
                <a:srgbClr val="5D5FEF"/>
              </a:buClr>
              <a:buSzPts val="2000"/>
              <a:buFont typeface="Montserrat SemiBold"/>
              <a:buNone/>
            </a:pPr>
            <a:r>
              <a:rPr lang="ru" sz="2000" dirty="0">
                <a:solidFill>
                  <a:srgbClr val="5D5FE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Структура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6"/>
          <p:cNvSpPr/>
          <p:nvPr/>
        </p:nvSpPr>
        <p:spPr>
          <a:xfrm>
            <a:off x="4809688" y="3208512"/>
            <a:ext cx="3193800" cy="10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25"/>
              </a:lnSpc>
              <a:spcBef>
                <a:spcPts val="0"/>
              </a:spcBef>
              <a:spcAft>
                <a:spcPts val="0"/>
              </a:spcAft>
              <a:buClr>
                <a:srgbClr val="5D5FEF"/>
              </a:buClr>
              <a:buSzPts val="2000"/>
              <a:buFont typeface="Montserrat SemiBold"/>
              <a:buNone/>
            </a:pPr>
            <a:r>
              <a:rPr lang="ru" sz="2000" b="0" i="0" u="none" strike="noStrike" cap="none" dirty="0">
                <a:solidFill>
                  <a:srgbClr val="5D5FEF"/>
                </a:solidFill>
                <a:latin typeface="Montserrat SemiBold"/>
                <a:ea typeface="Calibri"/>
                <a:cs typeface="Montserrat SemiBold"/>
                <a:sym typeface="Montserrat SemiBold"/>
              </a:rPr>
              <a:t>Сопроводительные письма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237789" y="491079"/>
            <a:ext cx="56805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8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Как надо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Фото на резюме | Мы создаем профессиональные фотоснимки, которые работают">
            <a:extLst>
              <a:ext uri="{FF2B5EF4-FFF2-40B4-BE49-F238E27FC236}">
                <a16:creationId xmlns:a16="http://schemas.microsoft.com/office/drawing/2014/main" id="{0939743B-164E-EA47-4EBC-3AF71585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89" y="1257265"/>
            <a:ext cx="1635369" cy="245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равильное фото для резюме в студии в Москве">
            <a:extLst>
              <a:ext uri="{FF2B5EF4-FFF2-40B4-BE49-F238E27FC236}">
                <a16:creationId xmlns:a16="http://schemas.microsoft.com/office/drawing/2014/main" id="{3107B049-1EBE-C0A5-53D1-D0C1DB48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72" y="876879"/>
            <a:ext cx="2787378" cy="209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Фото для резюме, как показать себя работодателю с лучшей стороны">
            <a:extLst>
              <a:ext uri="{FF2B5EF4-FFF2-40B4-BE49-F238E27FC236}">
                <a16:creationId xmlns:a16="http://schemas.microsoft.com/office/drawing/2014/main" id="{2DC0AA6C-FA19-ADBA-4B15-E2D3D938B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547" y="3261946"/>
            <a:ext cx="3200004" cy="160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675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25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205" name="Google Shape;205;p25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#10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7" name="Google Shape;207;p25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Начнем с фотки и проверим пожелания по работе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575" y="1540450"/>
            <a:ext cx="3924000" cy="3870900"/>
          </a:xfrm>
          <a:prstGeom prst="roundRect">
            <a:avLst>
              <a:gd name="adj" fmla="val 8113"/>
            </a:avLst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>
            <a:off x="405275" y="1540450"/>
            <a:ext cx="3750000" cy="372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Здесь ты можешь загрузить свою фотографию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0" name="Google Shape;210;p25"/>
          <p:cNvCxnSpPr/>
          <p:nvPr/>
        </p:nvCxnSpPr>
        <p:spPr>
          <a:xfrm>
            <a:off x="3796325" y="1773250"/>
            <a:ext cx="698400" cy="160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1" name="Google Shape;211;p25"/>
          <p:cNvSpPr/>
          <p:nvPr/>
        </p:nvSpPr>
        <p:spPr>
          <a:xfrm>
            <a:off x="405275" y="2002750"/>
            <a:ext cx="3750000" cy="57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Тут ты можешь добавить/изменить, кем хочешь работать: нужно выбрать профобласть, специализацию и формат работы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2674975"/>
            <a:ext cx="3750000" cy="2367900"/>
          </a:xfrm>
          <a:prstGeom prst="roundRect">
            <a:avLst>
              <a:gd name="adj" fmla="val 5873"/>
            </a:avLst>
          </a:prstGeom>
          <a:solidFill>
            <a:schemeClr val="lt1"/>
          </a:solidFill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13" name="Google Shape;213;p25"/>
          <p:cNvCxnSpPr/>
          <p:nvPr/>
        </p:nvCxnSpPr>
        <p:spPr>
          <a:xfrm>
            <a:off x="3897800" y="2325800"/>
            <a:ext cx="706200" cy="1491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252" y="499648"/>
            <a:ext cx="209304" cy="24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39467" y="891407"/>
            <a:ext cx="3983061" cy="11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39468" y="2130088"/>
            <a:ext cx="3983061" cy="113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174871"/>
            <a:ext cx="9144000" cy="96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580825" y="350148"/>
            <a:ext cx="7677600" cy="521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-RU" sz="25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Что писать в разделе «о себе?»</a:t>
            </a:r>
            <a:endParaRPr sz="2500" b="1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endParaRPr sz="1900" i="0" u="none" strike="noStrike" cap="none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endParaRPr sz="2400" b="1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675144" y="2140641"/>
            <a:ext cx="2136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9985"/>
              </a:lnSpc>
              <a:spcBef>
                <a:spcPts val="0"/>
              </a:spcBef>
              <a:spcAft>
                <a:spcPts val="0"/>
              </a:spcAft>
              <a:buClr>
                <a:srgbClr val="EEEEF0"/>
              </a:buClr>
              <a:buSzPts val="1000"/>
              <a:buFont typeface="Montserrat SemiBold"/>
              <a:buNone/>
            </a:pPr>
            <a:r>
              <a:rPr lang="ru" sz="1000" b="0" i="0" u="none" strike="noStrike" cap="none" dirty="0">
                <a:solidFill>
                  <a:srgbClr val="EEEE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46;p20">
            <a:extLst>
              <a:ext uri="{FF2B5EF4-FFF2-40B4-BE49-F238E27FC236}">
                <a16:creationId xmlns:a16="http://schemas.microsoft.com/office/drawing/2014/main" id="{D3ACC9F9-9396-FEAD-BC30-8A5873F5CC69}"/>
              </a:ext>
            </a:extLst>
          </p:cNvPr>
          <p:cNvSpPr txBox="1">
            <a:spLocks/>
          </p:cNvSpPr>
          <p:nvPr/>
        </p:nvSpPr>
        <p:spPr>
          <a:xfrm>
            <a:off x="2116269" y="1037696"/>
            <a:ext cx="5453908" cy="218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Выдержки из вашего профессионального опыта</a:t>
            </a:r>
          </a:p>
          <a:p>
            <a:pPr marL="0" indent="0">
              <a:buFont typeface="Arial"/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Font typeface="Arial"/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Ваши самые сильные навыки, компетенции, имеющие отношение к желаемой должности</a:t>
            </a:r>
          </a:p>
          <a:p>
            <a:pPr marL="0" indent="0">
              <a:buFont typeface="Arial"/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Font typeface="Arial"/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Чем вы будете полезны компании</a:t>
            </a:r>
          </a:p>
          <a:p>
            <a:pPr marL="0" indent="0">
              <a:buFont typeface="Arial"/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37108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252" y="499648"/>
            <a:ext cx="209304" cy="24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39467" y="891407"/>
            <a:ext cx="3983061" cy="11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39468" y="2130088"/>
            <a:ext cx="3983061" cy="113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174871"/>
            <a:ext cx="9144000" cy="96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580825" y="350148"/>
            <a:ext cx="7677600" cy="521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-RU" sz="25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Что писать в разделе «о себе?»</a:t>
            </a:r>
            <a:endParaRPr sz="2500" b="1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endParaRPr sz="1900" i="0" u="none" strike="noStrike" cap="none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endParaRPr sz="2400" b="1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675144" y="2140641"/>
            <a:ext cx="2136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9985"/>
              </a:lnSpc>
              <a:spcBef>
                <a:spcPts val="0"/>
              </a:spcBef>
              <a:spcAft>
                <a:spcPts val="0"/>
              </a:spcAft>
              <a:buClr>
                <a:srgbClr val="EEEEF0"/>
              </a:buClr>
              <a:buSzPts val="1000"/>
              <a:buFont typeface="Montserrat SemiBold"/>
              <a:buNone/>
            </a:pPr>
            <a:r>
              <a:rPr lang="ru" sz="1000" b="0" i="0" u="none" strike="noStrike" cap="none" dirty="0">
                <a:solidFill>
                  <a:srgbClr val="EEEE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46;p20">
            <a:extLst>
              <a:ext uri="{FF2B5EF4-FFF2-40B4-BE49-F238E27FC236}">
                <a16:creationId xmlns:a16="http://schemas.microsoft.com/office/drawing/2014/main" id="{9A97E780-CC46-9E2D-24BC-870F80D4942E}"/>
              </a:ext>
            </a:extLst>
          </p:cNvPr>
          <p:cNvSpPr txBox="1">
            <a:spLocks/>
          </p:cNvSpPr>
          <p:nvPr/>
        </p:nvSpPr>
        <p:spPr>
          <a:xfrm>
            <a:off x="1857188" y="891407"/>
            <a:ext cx="6646984" cy="2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600" b="1" dirty="0">
                <a:latin typeface="Montserrat"/>
                <a:ea typeface="Montserrat"/>
                <a:cs typeface="Montserrat"/>
                <a:sym typeface="Montserrat"/>
              </a:rPr>
              <a:t>Хороший пример:</a:t>
            </a:r>
          </a:p>
          <a:p>
            <a:pPr marL="0" indent="0">
              <a:buFont typeface="Arial"/>
              <a:buNone/>
            </a:pPr>
            <a:r>
              <a:rPr lang="ru-RU" sz="1100" dirty="0">
                <a:latin typeface="Montserrat"/>
              </a:rPr>
              <a:t>Работаю в продажах три года. Умею общаться с клиентами, выявлять их потребности, применять разные техники продаж, работать с возражениями, не боюсь отказов. В свободное время изучаю книги по психологии, чтобы улучшить навыки убеждения.</a:t>
            </a:r>
          </a:p>
          <a:p>
            <a:pPr marL="0" indent="0">
              <a:buFont typeface="Arial"/>
              <a:buNone/>
            </a:pPr>
            <a:endParaRPr lang="ru-RU" sz="1100" dirty="0">
              <a:latin typeface="Montserrat"/>
              <a:sym typeface="Montserrat"/>
            </a:endParaRPr>
          </a:p>
          <a:p>
            <a:pPr marL="0" indent="0">
              <a:buNone/>
            </a:pPr>
            <a:r>
              <a:rPr lang="ru-RU" sz="1600" b="1" dirty="0">
                <a:latin typeface="Montserrat"/>
                <a:ea typeface="Montserrat"/>
                <a:cs typeface="Montserrat"/>
                <a:sym typeface="Montserrat"/>
              </a:rPr>
              <a:t>Неудачный пример:</a:t>
            </a:r>
          </a:p>
          <a:p>
            <a:pPr marL="0" indent="0">
              <a:buNone/>
            </a:pPr>
            <a:r>
              <a:rPr lang="ru-RU" sz="1100" dirty="0">
                <a:latin typeface="Montserrat"/>
              </a:rPr>
              <a:t>Я настоящий профессионал своего дела. Коммуникабельная, позитивная, </a:t>
            </a:r>
            <a:r>
              <a:rPr lang="ru-RU" sz="1100" dirty="0" err="1">
                <a:latin typeface="Montserrat"/>
              </a:rPr>
              <a:t>стрессоустойчивая</a:t>
            </a:r>
            <a:r>
              <a:rPr lang="ru-RU" sz="1100" dirty="0">
                <a:latin typeface="Montserrat"/>
              </a:rPr>
              <a:t>, активная и ответственная. Мои хобби: люблю готовить и танцевать </a:t>
            </a:r>
            <a:r>
              <a:rPr lang="ru-RU" sz="1100" dirty="0" err="1">
                <a:latin typeface="Montserrat"/>
              </a:rPr>
              <a:t>бачату</a:t>
            </a:r>
            <a:r>
              <a:rPr lang="ru-RU" sz="1100" dirty="0">
                <a:latin typeface="Montserrat"/>
              </a:rPr>
              <a:t>. Семейное положение: есть муж и две дочери.</a:t>
            </a:r>
            <a:endParaRPr lang="ru-RU" sz="1100" dirty="0">
              <a:latin typeface="Montserrat"/>
              <a:sym typeface="Montserrat"/>
            </a:endParaRPr>
          </a:p>
          <a:p>
            <a:pPr marL="0" indent="0">
              <a:buFont typeface="Arial"/>
              <a:buNone/>
            </a:pPr>
            <a:endParaRPr lang="ru-RU" sz="1100" dirty="0">
              <a:latin typeface="Montserrat"/>
              <a:sym typeface="Montserrat"/>
            </a:endParaRPr>
          </a:p>
          <a:p>
            <a:pPr marL="0" indent="0">
              <a:buFont typeface="Arial"/>
              <a:buNone/>
            </a:pPr>
            <a:endParaRPr lang="ru-RU" sz="1100" dirty="0">
              <a:latin typeface="Montserrat"/>
              <a:sym typeface="Montserrat"/>
            </a:endParaRPr>
          </a:p>
          <a:p>
            <a:pPr marL="0" indent="0">
              <a:buFont typeface="Arial"/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52385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24</a:t>
            </a:fld>
            <a:endParaRPr/>
          </a:p>
        </p:txBody>
      </p:sp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26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221" name="Google Shape;221;p26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6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#11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23" name="Google Shape;223;p26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Расскажи кратко о себе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405275" y="1540450"/>
            <a:ext cx="3750000" cy="462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Здесь напиши 2-3 предложения о себе.           Пример ниже</a:t>
            </a:r>
            <a:r>
              <a:rPr lang="ru" sz="850">
                <a:solidFill>
                  <a:schemeClr val="dk1"/>
                </a:solidFill>
              </a:rPr>
              <a:t>👇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5" name="Google Shape;225;p26"/>
          <p:cNvCxnSpPr/>
          <p:nvPr/>
        </p:nvCxnSpPr>
        <p:spPr>
          <a:xfrm>
            <a:off x="3839975" y="1773250"/>
            <a:ext cx="807600" cy="32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226" name="Google Shape;22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400" y="1540450"/>
            <a:ext cx="3718200" cy="3708300"/>
          </a:xfrm>
          <a:prstGeom prst="roundRect">
            <a:avLst>
              <a:gd name="adj" fmla="val 5306"/>
            </a:avLst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2093351"/>
            <a:ext cx="3750000" cy="1571400"/>
          </a:xfrm>
          <a:prstGeom prst="roundRect">
            <a:avLst>
              <a:gd name="adj" fmla="val 838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25</a:t>
            </a:fld>
            <a:endParaRPr/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27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235" name="Google Shape;235;p27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#12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37" name="Google Shape;237;p27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Добавь личную информацию о себе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405275" y="1540450"/>
            <a:ext cx="3750000" cy="1316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Тут ты можешь добавить личную информацию: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- Имя, фамилия, город, дата рождения, телефон, email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- При желании добавь ссылки на соцсети + резюме и паспорт компетенций (можно в форматах </a:t>
            </a:r>
            <a:r>
              <a:rPr lang="ru" sz="1000" i="1">
                <a:solidFill>
                  <a:srgbClr val="2D3045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DOC, DOCX, PDF, JPEG, JPG, PNG)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9" name="Google Shape;239;p27"/>
          <p:cNvCxnSpPr>
            <a:stCxn id="238" idx="3"/>
          </p:cNvCxnSpPr>
          <p:nvPr/>
        </p:nvCxnSpPr>
        <p:spPr>
          <a:xfrm>
            <a:off x="4155275" y="2198800"/>
            <a:ext cx="492300" cy="102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240" name="Google Shape;2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5400" y="1540450"/>
            <a:ext cx="3718200" cy="3708300"/>
          </a:xfrm>
          <a:prstGeom prst="roundRect">
            <a:avLst>
              <a:gd name="adj" fmla="val 5306"/>
            </a:avLst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3038725"/>
            <a:ext cx="2193000" cy="1832700"/>
          </a:xfrm>
          <a:prstGeom prst="roundRect">
            <a:avLst>
              <a:gd name="adj" fmla="val 8443"/>
            </a:avLst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875" y="3490825"/>
            <a:ext cx="2081400" cy="1566000"/>
          </a:xfrm>
          <a:prstGeom prst="roundRect">
            <a:avLst>
              <a:gd name="adj" fmla="val 2248"/>
            </a:avLst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D9A7B9-AA9F-1470-2CB9-E434BC1D4056}"/>
              </a:ext>
            </a:extLst>
          </p:cNvPr>
          <p:cNvSpPr/>
          <p:nvPr/>
        </p:nvSpPr>
        <p:spPr>
          <a:xfrm>
            <a:off x="4754258" y="3199371"/>
            <a:ext cx="3643317" cy="596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252" y="499648"/>
            <a:ext cx="209304" cy="24200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/>
          <p:nvPr/>
        </p:nvSpPr>
        <p:spPr>
          <a:xfrm>
            <a:off x="391843" y="257649"/>
            <a:ext cx="3814800" cy="92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" sz="29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Структура резюме</a:t>
            </a:r>
            <a:endParaRPr sz="2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4294967295"/>
          </p:nvPr>
        </p:nvSpPr>
        <p:spPr>
          <a:xfrm>
            <a:off x="278800" y="1283525"/>
            <a:ext cx="8153452" cy="3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- опыт работы заполняется от последнего места работы к первому (если опыта нет, то Вы точно проходили практику/делали проекты/писали курсовые работы – пишите про них)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- образования – от высшей ступени образования к нижней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- не описывай что делал, напиши что сделал!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- добавь навыки и пройденные курсы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252" y="499648"/>
            <a:ext cx="209304" cy="24200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/>
          <p:nvPr/>
        </p:nvSpPr>
        <p:spPr>
          <a:xfrm>
            <a:off x="391843" y="257649"/>
            <a:ext cx="3814800" cy="92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" sz="20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Что написать в резюме молодому специалисту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4294967295"/>
          </p:nvPr>
        </p:nvSpPr>
        <p:spPr>
          <a:xfrm>
            <a:off x="278800" y="1283525"/>
            <a:ext cx="4524600" cy="3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- обрати внимание </a:t>
            </a:r>
            <a:r>
              <a:rPr lang="en-US" sz="1600" dirty="0">
                <a:latin typeface="Montserrat"/>
                <a:ea typeface="Montserrat"/>
                <a:cs typeface="Montserrat"/>
                <a:sym typeface="Montserrat"/>
              </a:rPr>
              <a:t>HR-</a:t>
            </a: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а на практику и стажировки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- если ты активно участвовал в жизни университета – это сыграет тебе на руку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- участие в кейс-чемпионатах, научных конференциях и пр.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- опиши область своих профессиональных интересов</a:t>
            </a:r>
          </a:p>
        </p:txBody>
      </p:sp>
      <p:pic>
        <p:nvPicPr>
          <p:cNvPr id="3074" name="Picture 2" descr="резюме молодого специалиста без опыта работы образец">
            <a:extLst>
              <a:ext uri="{FF2B5EF4-FFF2-40B4-BE49-F238E27FC236}">
                <a16:creationId xmlns:a16="http://schemas.microsoft.com/office/drawing/2014/main" id="{BE3F2D82-E2A4-C69D-8AF2-209FAA31A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3247" r="13593" b="3077"/>
          <a:stretch/>
        </p:blipFill>
        <p:spPr bwMode="auto">
          <a:xfrm>
            <a:off x="4957801" y="13409"/>
            <a:ext cx="3323189" cy="514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699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252" y="499648"/>
            <a:ext cx="209304" cy="24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39467" y="891407"/>
            <a:ext cx="3983061" cy="11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39468" y="2130088"/>
            <a:ext cx="3983061" cy="113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174871"/>
            <a:ext cx="9144000" cy="96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439615" y="350148"/>
            <a:ext cx="7818810" cy="521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-RU" sz="25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Что категорически нельзя писать в резюме</a:t>
            </a:r>
            <a:endParaRPr sz="2500" b="1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endParaRPr sz="1900" i="0" u="none" strike="noStrike" cap="none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46;p20">
            <a:extLst>
              <a:ext uri="{FF2B5EF4-FFF2-40B4-BE49-F238E27FC236}">
                <a16:creationId xmlns:a16="http://schemas.microsoft.com/office/drawing/2014/main" id="{EB6CF8D3-81E9-BF0A-719C-0A866DCF3C3B}"/>
              </a:ext>
            </a:extLst>
          </p:cNvPr>
          <p:cNvSpPr txBox="1">
            <a:spLocks/>
          </p:cNvSpPr>
          <p:nvPr/>
        </p:nvSpPr>
        <p:spPr>
          <a:xfrm>
            <a:off x="2309700" y="1081248"/>
            <a:ext cx="5453908" cy="218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врать о своем опыте и своих навыках</a:t>
            </a:r>
          </a:p>
          <a:p>
            <a:pPr marL="0" indent="0">
              <a:buFont typeface="Arial"/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Font typeface="Arial"/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свои школьные достижения</a:t>
            </a:r>
          </a:p>
          <a:p>
            <a:pPr marL="0" indent="0">
              <a:buFont typeface="Arial"/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Font typeface="Arial"/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стандартные знания, которыми владеют все</a:t>
            </a:r>
          </a:p>
          <a:p>
            <a:pPr marL="0" indent="0">
              <a:buFont typeface="Arial"/>
              <a:buNone/>
            </a:pP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Font typeface="Arial"/>
              <a:buNone/>
            </a:pPr>
            <a:r>
              <a:rPr lang="ru-RU" sz="1600" dirty="0">
                <a:latin typeface="Montserrat"/>
                <a:ea typeface="Montserrat"/>
                <a:cs typeface="Montserrat"/>
                <a:sym typeface="Montserrat"/>
              </a:rPr>
              <a:t>использовать профессиональный </a:t>
            </a:r>
            <a:r>
              <a:rPr lang="ru-RU" sz="1600" dirty="0" err="1">
                <a:latin typeface="Montserrat"/>
                <a:ea typeface="Montserrat"/>
                <a:cs typeface="Montserrat"/>
                <a:sym typeface="Montserrat"/>
              </a:rPr>
              <a:t>слэнг</a:t>
            </a: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16;p18" descr="preencoded.png">
            <a:extLst>
              <a:ext uri="{FF2B5EF4-FFF2-40B4-BE49-F238E27FC236}">
                <a16:creationId xmlns:a16="http://schemas.microsoft.com/office/drawing/2014/main" id="{628EFB33-FA89-4B7B-328E-9D1AF8B9F33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90259" b="78382"/>
          <a:stretch/>
        </p:blipFill>
        <p:spPr>
          <a:xfrm>
            <a:off x="1951931" y="1052858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6;p18" descr="preencoded.png">
            <a:extLst>
              <a:ext uri="{FF2B5EF4-FFF2-40B4-BE49-F238E27FC236}">
                <a16:creationId xmlns:a16="http://schemas.microsoft.com/office/drawing/2014/main" id="{72704BBD-2455-C15C-9457-A5F7FB93509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90259" b="78382"/>
          <a:stretch/>
        </p:blipFill>
        <p:spPr>
          <a:xfrm>
            <a:off x="1953648" y="1623124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6;p18" descr="preencoded.png">
            <a:extLst>
              <a:ext uri="{FF2B5EF4-FFF2-40B4-BE49-F238E27FC236}">
                <a16:creationId xmlns:a16="http://schemas.microsoft.com/office/drawing/2014/main" id="{B50C7166-3A7D-1E11-7641-93FBA91CE3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90259" b="78382"/>
          <a:stretch/>
        </p:blipFill>
        <p:spPr>
          <a:xfrm>
            <a:off x="1933440" y="2167064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8" descr="preencoded.png">
            <a:extLst>
              <a:ext uri="{FF2B5EF4-FFF2-40B4-BE49-F238E27FC236}">
                <a16:creationId xmlns:a16="http://schemas.microsoft.com/office/drawing/2014/main" id="{E27E83FE-366F-31C8-AB52-807B2D37F31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90259" b="78382"/>
          <a:stretch/>
        </p:blipFill>
        <p:spPr>
          <a:xfrm>
            <a:off x="1933440" y="2698059"/>
            <a:ext cx="376260" cy="556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28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250" name="Google Shape;250;p28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#13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2" name="Google Shape;252;p28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Укажи все свои образования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28"/>
          <p:cNvSpPr/>
          <p:nvPr/>
        </p:nvSpPr>
        <p:spPr>
          <a:xfrm>
            <a:off x="405275" y="1540450"/>
            <a:ext cx="3750000" cy="40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Добавь информацию о своих образованиях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4" name="Google Shape;254;p28"/>
          <p:cNvCxnSpPr/>
          <p:nvPr/>
        </p:nvCxnSpPr>
        <p:spPr>
          <a:xfrm>
            <a:off x="3963650" y="1780525"/>
            <a:ext cx="778500" cy="153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255" name="Google Shape;2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975" y="1540450"/>
            <a:ext cx="3623700" cy="3642900"/>
          </a:xfrm>
          <a:prstGeom prst="roundRect">
            <a:avLst>
              <a:gd name="adj" fmla="val 5026"/>
            </a:avLst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2049625"/>
            <a:ext cx="2256000" cy="2904900"/>
          </a:xfrm>
          <a:prstGeom prst="roundRect">
            <a:avLst>
              <a:gd name="adj" fmla="val 4646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975" y="844100"/>
            <a:ext cx="8562037" cy="313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2252" y="499648"/>
            <a:ext cx="209304" cy="24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174871"/>
            <a:ext cx="9144000" cy="96862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/>
          <p:nvPr/>
        </p:nvSpPr>
        <p:spPr>
          <a:xfrm>
            <a:off x="355973" y="220600"/>
            <a:ext cx="7677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-RU" sz="2400" b="1" i="0" u="none" strike="noStrike" cap="none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Почему важно иметь </a:t>
            </a:r>
            <a:r>
              <a:rPr lang="ru-RU" sz="24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убедительное</a:t>
            </a:r>
            <a:r>
              <a:rPr lang="ru-RU" sz="2400" b="1" i="0" u="none" strike="noStrike" cap="none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 резюме?</a:t>
            </a:r>
            <a:endParaRPr sz="1800" i="0" u="none" strike="noStrike" cap="none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endParaRPr sz="2400" b="1" dirty="0">
              <a:solidFill>
                <a:srgbClr val="36363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713250" y="3263738"/>
            <a:ext cx="2542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9985"/>
              </a:lnSpc>
              <a:spcBef>
                <a:spcPts val="0"/>
              </a:spcBef>
              <a:spcAft>
                <a:spcPts val="0"/>
              </a:spcAft>
              <a:buClr>
                <a:srgbClr val="EEEEF0"/>
              </a:buClr>
              <a:buSzPts val="1000"/>
              <a:buFont typeface="Montserrat SemiBold"/>
              <a:buNone/>
            </a:pPr>
            <a:endParaRPr sz="1000" b="1" i="0" u="none" strike="noStrike" cap="none" dirty="0">
              <a:solidFill>
                <a:srgbClr val="EEEE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1115888" y="2379073"/>
            <a:ext cx="34341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7" descr="preencoded.png"/>
          <p:cNvPicPr preferRelativeResize="0"/>
          <p:nvPr/>
        </p:nvPicPr>
        <p:blipFill rotWithShape="1">
          <a:blip r:embed="rId6">
            <a:alphaModFix/>
          </a:blip>
          <a:srcRect r="90259" b="43039"/>
          <a:stretch/>
        </p:blipFill>
        <p:spPr>
          <a:xfrm>
            <a:off x="520099" y="2487645"/>
            <a:ext cx="376260" cy="146695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967568" y="2675793"/>
            <a:ext cx="31845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914007" y="1078754"/>
            <a:ext cx="35112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Преимущество при трудоустройстве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914007" y="1835990"/>
            <a:ext cx="22173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Позиционирование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7" descr="preencoded.png"/>
          <p:cNvPicPr preferRelativeResize="0"/>
          <p:nvPr/>
        </p:nvPicPr>
        <p:blipFill rotWithShape="1">
          <a:blip r:embed="rId6">
            <a:alphaModFix/>
          </a:blip>
          <a:srcRect r="90259" b="43039"/>
          <a:stretch/>
        </p:blipFill>
        <p:spPr>
          <a:xfrm>
            <a:off x="520092" y="952020"/>
            <a:ext cx="376261" cy="14669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0;p17">
            <a:extLst>
              <a:ext uri="{FF2B5EF4-FFF2-40B4-BE49-F238E27FC236}">
                <a16:creationId xmlns:a16="http://schemas.microsoft.com/office/drawing/2014/main" id="{1D08E29F-8854-3011-E593-F0AFFEFAB075}"/>
              </a:ext>
            </a:extLst>
          </p:cNvPr>
          <p:cNvSpPr/>
          <p:nvPr/>
        </p:nvSpPr>
        <p:spPr>
          <a:xfrm>
            <a:off x="914007" y="2615927"/>
            <a:ext cx="22173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Уважение к </a:t>
            </a:r>
            <a:r>
              <a:rPr lang="en-US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HR</a:t>
            </a:r>
            <a:r>
              <a:rPr lang="ru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0;p17">
            <a:extLst>
              <a:ext uri="{FF2B5EF4-FFF2-40B4-BE49-F238E27FC236}">
                <a16:creationId xmlns:a16="http://schemas.microsoft.com/office/drawing/2014/main" id="{DB7C5801-4578-CECA-D205-21404061666D}"/>
              </a:ext>
            </a:extLst>
          </p:cNvPr>
          <p:cNvSpPr/>
          <p:nvPr/>
        </p:nvSpPr>
        <p:spPr>
          <a:xfrm>
            <a:off x="914007" y="3373163"/>
            <a:ext cx="22173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Уверенность 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30</a:t>
            </a:fld>
            <a:endParaRPr/>
          </a:p>
        </p:txBody>
      </p:sp>
      <p:pic>
        <p:nvPicPr>
          <p:cNvPr id="262" name="Google Shape;2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29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264" name="Google Shape;264;p29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#14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Отметь все опыты работы и волонтерства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405275" y="1540450"/>
            <a:ext cx="3750000" cy="40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Добавь всю информацию об опыте работе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8" name="Google Shape;268;p29"/>
          <p:cNvCxnSpPr/>
          <p:nvPr/>
        </p:nvCxnSpPr>
        <p:spPr>
          <a:xfrm>
            <a:off x="3963650" y="1780525"/>
            <a:ext cx="785700" cy="669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269" name="Google Shape;2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975" y="1540450"/>
            <a:ext cx="3623700" cy="3642900"/>
          </a:xfrm>
          <a:prstGeom prst="roundRect">
            <a:avLst>
              <a:gd name="adj" fmla="val 5026"/>
            </a:avLst>
          </a:prstGeom>
          <a:noFill/>
          <a:ln>
            <a:noFill/>
          </a:ln>
        </p:spPr>
      </p:pic>
      <p:pic>
        <p:nvPicPr>
          <p:cNvPr id="270" name="Google Shape;27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2049625"/>
            <a:ext cx="2256000" cy="2402100"/>
          </a:xfrm>
          <a:prstGeom prst="roundRect">
            <a:avLst>
              <a:gd name="adj" fmla="val 4788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31</a:t>
            </a:fld>
            <a:endParaRPr/>
          </a:p>
        </p:txBody>
      </p:sp>
      <p:pic>
        <p:nvPicPr>
          <p:cNvPr id="276" name="Google Shape;2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0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278" name="Google Shape;278;p30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#15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80" name="Google Shape;280;p30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Расскажи о внеучебных проектах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405275" y="1540450"/>
            <a:ext cx="3750000" cy="40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Вот тут можешь добавить конференции, кейс-чемпионаты, олимпиады и тд 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2" name="Google Shape;282;p30"/>
          <p:cNvCxnSpPr/>
          <p:nvPr/>
        </p:nvCxnSpPr>
        <p:spPr>
          <a:xfrm>
            <a:off x="3963650" y="1780525"/>
            <a:ext cx="778500" cy="112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283" name="Google Shape;2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975" y="1540450"/>
            <a:ext cx="3623700" cy="3642900"/>
          </a:xfrm>
          <a:prstGeom prst="roundRect">
            <a:avLst>
              <a:gd name="adj" fmla="val 5026"/>
            </a:avLst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2100254"/>
            <a:ext cx="3750000" cy="2820900"/>
          </a:xfrm>
          <a:prstGeom prst="roundRect">
            <a:avLst>
              <a:gd name="adj" fmla="val 5188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32</a:t>
            </a:fld>
            <a:endParaRPr/>
          </a:p>
        </p:txBody>
      </p:sp>
      <p:pic>
        <p:nvPicPr>
          <p:cNvPr id="290" name="Google Shape;2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31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292" name="Google Shape;292;p31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#16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94" name="Google Shape;294;p31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Добавь свои софт и хард скиллы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31"/>
          <p:cNvSpPr/>
          <p:nvPr/>
        </p:nvSpPr>
        <p:spPr>
          <a:xfrm>
            <a:off x="405275" y="1540450"/>
            <a:ext cx="3750000" cy="40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Если до этого ты не указал свои скиллы, укажи сейчас!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6" name="Google Shape;296;p31"/>
          <p:cNvCxnSpPr>
            <a:endCxn id="297" idx="1"/>
          </p:cNvCxnSpPr>
          <p:nvPr/>
        </p:nvCxnSpPr>
        <p:spPr>
          <a:xfrm>
            <a:off x="3963575" y="1780600"/>
            <a:ext cx="836400" cy="1581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297" name="Google Shape;2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975" y="1540450"/>
            <a:ext cx="3623700" cy="3642900"/>
          </a:xfrm>
          <a:prstGeom prst="roundRect">
            <a:avLst>
              <a:gd name="adj" fmla="val 5026"/>
            </a:avLst>
          </a:prstGeom>
          <a:noFill/>
          <a:ln>
            <a:noFill/>
          </a:ln>
        </p:spPr>
      </p:pic>
      <p:cxnSp>
        <p:nvCxnSpPr>
          <p:cNvPr id="298" name="Google Shape;298;p31"/>
          <p:cNvCxnSpPr/>
          <p:nvPr/>
        </p:nvCxnSpPr>
        <p:spPr>
          <a:xfrm>
            <a:off x="3963575" y="1781100"/>
            <a:ext cx="829500" cy="196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299" name="Google Shape;29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2139425"/>
            <a:ext cx="3180000" cy="1398000"/>
          </a:xfrm>
          <a:prstGeom prst="roundRect">
            <a:avLst>
              <a:gd name="adj" fmla="val 10202"/>
            </a:avLst>
          </a:prstGeom>
          <a:noFill/>
          <a:ln>
            <a:noFill/>
          </a:ln>
        </p:spPr>
      </p:pic>
      <p:pic>
        <p:nvPicPr>
          <p:cNvPr id="300" name="Google Shape;30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275" y="3600600"/>
            <a:ext cx="3180000" cy="1381800"/>
          </a:xfrm>
          <a:prstGeom prst="roundRect">
            <a:avLst>
              <a:gd name="adj" fmla="val 901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33</a:t>
            </a:fld>
            <a:endParaRPr/>
          </a:p>
        </p:txBody>
      </p:sp>
      <p:pic>
        <p:nvPicPr>
          <p:cNvPr id="306" name="Google Shape;3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32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308" name="Google Shape;308;p32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#17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10" name="Google Shape;310;p32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А курсы и сертификаты есть?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32"/>
          <p:cNvSpPr/>
          <p:nvPr/>
        </p:nvSpPr>
        <p:spPr>
          <a:xfrm>
            <a:off x="405275" y="1540450"/>
            <a:ext cx="3750000" cy="40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Если есть, то добавь их сюда!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" name="Google Shape;3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975" y="1540450"/>
            <a:ext cx="3623700" cy="3642900"/>
          </a:xfrm>
          <a:prstGeom prst="roundRect">
            <a:avLst>
              <a:gd name="adj" fmla="val 5026"/>
            </a:avLst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2100250"/>
            <a:ext cx="3750000" cy="2900100"/>
          </a:xfrm>
          <a:prstGeom prst="roundRect">
            <a:avLst>
              <a:gd name="adj" fmla="val 6050"/>
            </a:avLst>
          </a:prstGeom>
          <a:noFill/>
          <a:ln>
            <a:noFill/>
          </a:ln>
        </p:spPr>
      </p:pic>
      <p:cxnSp>
        <p:nvCxnSpPr>
          <p:cNvPr id="314" name="Google Shape;314;p32"/>
          <p:cNvCxnSpPr/>
          <p:nvPr/>
        </p:nvCxnSpPr>
        <p:spPr>
          <a:xfrm>
            <a:off x="3963575" y="1781100"/>
            <a:ext cx="771300" cy="2283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34</a:t>
            </a:fld>
            <a:endParaRPr/>
          </a:p>
        </p:txBody>
      </p:sp>
      <p:pic>
        <p:nvPicPr>
          <p:cNvPr id="320" name="Google Shape;3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33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322" name="Google Shape;322;p33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#18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24" name="Google Shape;324;p33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Ду ю спик инглиш?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33"/>
          <p:cNvSpPr/>
          <p:nvPr/>
        </p:nvSpPr>
        <p:spPr>
          <a:xfrm>
            <a:off x="405275" y="1540450"/>
            <a:ext cx="3750000" cy="40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Отметь свои знания иностранных языков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6" name="Google Shape;3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975" y="1540450"/>
            <a:ext cx="3623700" cy="3642900"/>
          </a:xfrm>
          <a:prstGeom prst="roundRect">
            <a:avLst>
              <a:gd name="adj" fmla="val 5026"/>
            </a:avLst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75" y="2069900"/>
            <a:ext cx="3750000" cy="2218800"/>
          </a:xfrm>
          <a:prstGeom prst="roundRect">
            <a:avLst>
              <a:gd name="adj" fmla="val 5940"/>
            </a:avLst>
          </a:prstGeom>
          <a:noFill/>
          <a:ln>
            <a:noFill/>
          </a:ln>
        </p:spPr>
      </p:pic>
      <p:cxnSp>
        <p:nvCxnSpPr>
          <p:cNvPr id="328" name="Google Shape;328;p33"/>
          <p:cNvCxnSpPr/>
          <p:nvPr/>
        </p:nvCxnSpPr>
        <p:spPr>
          <a:xfrm>
            <a:off x="3992750" y="4661475"/>
            <a:ext cx="742200" cy="225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329" name="Google Shape;329;p33"/>
          <p:cNvSpPr/>
          <p:nvPr/>
        </p:nvSpPr>
        <p:spPr>
          <a:xfrm>
            <a:off x="405275" y="4486500"/>
            <a:ext cx="3623700" cy="473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*а сюда можешь подгрузить портфолио (если есть) в форматах DOC, DOCX, PDF, JPEG, JPG, PNG или прикрепить ссылку на файл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12910" y="307712"/>
            <a:ext cx="5680500" cy="80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4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Зачем нужно сопроводительное письмо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1204913" y="1485159"/>
            <a:ext cx="3434100" cy="220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Привлечь внимание рекрутера</a:t>
            </a:r>
            <a:endParaRPr lang="ru-R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endParaRPr lang="ru-R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dirty="0">
                <a:solidFill>
                  <a:srgbClr val="363636"/>
                </a:solidFill>
                <a:latin typeface="Montserrat"/>
                <a:cs typeface="Calibri"/>
                <a:sym typeface="Calibri"/>
              </a:rPr>
              <a:t>Продемонстрировать навыки письма и формулирования мыслей</a:t>
            </a: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endParaRPr lang="ru-RU" dirty="0">
              <a:solidFill>
                <a:srgbClr val="363636"/>
              </a:solidFill>
              <a:latin typeface="Montserrat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dirty="0">
                <a:solidFill>
                  <a:srgbClr val="363636"/>
                </a:solidFill>
                <a:latin typeface="Montserrat"/>
                <a:cs typeface="Calibri"/>
                <a:sym typeface="Montserrat"/>
              </a:rPr>
              <a:t>П</a:t>
            </a:r>
            <a:r>
              <a:rPr lang="ru" dirty="0">
                <a:solidFill>
                  <a:srgbClr val="363636"/>
                </a:solidFill>
                <a:latin typeface="Montserrat"/>
                <a:cs typeface="Calibri"/>
                <a:sym typeface="Montserrat"/>
              </a:rPr>
              <a:t>ри смене профессии или отсутствия подходящего опыта</a:t>
            </a:r>
          </a:p>
        </p:txBody>
      </p:sp>
      <p:pic>
        <p:nvPicPr>
          <p:cNvPr id="116" name="Google Shape;116;p18" descr="preencoded.png"/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13903" y="1359970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6;p18" descr="preencoded.png">
            <a:extLst>
              <a:ext uri="{FF2B5EF4-FFF2-40B4-BE49-F238E27FC236}">
                <a16:creationId xmlns:a16="http://schemas.microsoft.com/office/drawing/2014/main" id="{598888B3-49FF-ECC0-3542-85C14E85948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13903" y="2190069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6;p18" descr="preencoded.png">
            <a:extLst>
              <a:ext uri="{FF2B5EF4-FFF2-40B4-BE49-F238E27FC236}">
                <a16:creationId xmlns:a16="http://schemas.microsoft.com/office/drawing/2014/main" id="{86298854-DDAE-0356-8E0A-85D1E82D815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13903" y="3046231"/>
            <a:ext cx="376260" cy="556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ED499-E5DC-ED08-0D4F-493CDC1B6E03}"/>
              </a:ext>
            </a:extLst>
          </p:cNvPr>
          <p:cNvSpPr txBox="1"/>
          <p:nvPr/>
        </p:nvSpPr>
        <p:spPr>
          <a:xfrm>
            <a:off x="650630" y="3947746"/>
            <a:ext cx="4753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363636"/>
                </a:solidFill>
                <a:latin typeface="Montserrat"/>
                <a:cs typeface="Calibri"/>
              </a:rPr>
              <a:t>*</a:t>
            </a:r>
            <a:r>
              <a:rPr lang="ru-RU" sz="1100" b="1" dirty="0">
                <a:solidFill>
                  <a:srgbClr val="363636"/>
                </a:solidFill>
                <a:latin typeface="Montserrat"/>
                <a:cs typeface="Calibri"/>
              </a:rPr>
              <a:t>Плюсы для резюме от сопроводительного письма </a:t>
            </a:r>
            <a:r>
              <a:rPr lang="ru-RU" sz="1100" dirty="0">
                <a:solidFill>
                  <a:srgbClr val="363636"/>
                </a:solidFill>
                <a:latin typeface="Montserrat"/>
                <a:cs typeface="Calibri"/>
              </a:rPr>
              <a:t>в том, что таким образом вы показываете работодателю свою заинтересованность в вакансии и рассказываете о себе больше, чем позволяет это сделать резюме.</a:t>
            </a:r>
          </a:p>
        </p:txBody>
      </p:sp>
    </p:spTree>
    <p:extLst>
      <p:ext uri="{BB962C8B-B14F-4D97-AF65-F5344CB8AC3E}">
        <p14:creationId xmlns:p14="http://schemas.microsoft.com/office/powerpoint/2010/main" val="3889124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12910" y="307712"/>
            <a:ext cx="5680500" cy="80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4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Требования к письму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1147538" y="1467945"/>
            <a:ext cx="4083885" cy="220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Не более 3-5 абзацев, письмо должно выглядеть цельным и лаконичным</a:t>
            </a:r>
            <a:endParaRPr lang="ru-R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endParaRPr lang="ru-RU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dirty="0">
                <a:solidFill>
                  <a:srgbClr val="363636"/>
                </a:solidFill>
                <a:latin typeface="Montserrat"/>
                <a:cs typeface="Calibri"/>
                <a:sym typeface="Calibri"/>
              </a:rPr>
              <a:t>Стиль должен быть деловым, но не слишком формальным</a:t>
            </a: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endParaRPr lang="ru-RU" dirty="0">
              <a:solidFill>
                <a:srgbClr val="363636"/>
              </a:solidFill>
              <a:latin typeface="Montserrat"/>
              <a:cs typeface="Calibri"/>
              <a:sym typeface="Calibri"/>
            </a:endParaRPr>
          </a:p>
        </p:txBody>
      </p:sp>
      <p:pic>
        <p:nvPicPr>
          <p:cNvPr id="116" name="Google Shape;116;p18" descr="preencoded.png"/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13903" y="1359970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6;p18" descr="preencoded.png">
            <a:extLst>
              <a:ext uri="{FF2B5EF4-FFF2-40B4-BE49-F238E27FC236}">
                <a16:creationId xmlns:a16="http://schemas.microsoft.com/office/drawing/2014/main" id="{598888B3-49FF-ECC0-3542-85C14E85948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13903" y="2374287"/>
            <a:ext cx="376260" cy="556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516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12910" y="307712"/>
            <a:ext cx="5680500" cy="80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4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Содержание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1147538" y="1467945"/>
            <a:ext cx="4083885" cy="302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b="1" dirty="0">
                <a:solidFill>
                  <a:srgbClr val="363636"/>
                </a:solidFill>
                <a:latin typeface="Montserrat"/>
                <a:cs typeface="Calibri"/>
              </a:rPr>
              <a:t>С чего начать. </a:t>
            </a: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sz="1050" dirty="0">
                <a:solidFill>
                  <a:srgbClr val="363636"/>
                </a:solidFill>
                <a:latin typeface="Montserrat"/>
                <a:cs typeface="Calibri"/>
              </a:rPr>
              <a:t>Поприветствуйте потенциального работодателя и представьтесь. Напишите, на какую вакансию откликаетесь и откуда о ней узнали. Укажите название компании и должность, на которую откликаетесь, так, как они написаны в вакансии.</a:t>
            </a:r>
            <a:endParaRPr lang="ru-RU" sz="1050" dirty="0">
              <a:solidFill>
                <a:srgbClr val="363636"/>
              </a:solidFill>
              <a:latin typeface="Montserrat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b="1" dirty="0">
                <a:solidFill>
                  <a:srgbClr val="363636"/>
                </a:solidFill>
                <a:latin typeface="Montserrat"/>
                <a:cs typeface="Calibri"/>
              </a:rPr>
              <a:t>Основная часть. </a:t>
            </a: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sz="1050" dirty="0">
                <a:solidFill>
                  <a:srgbClr val="363636"/>
                </a:solidFill>
                <a:latin typeface="Montserrat"/>
                <a:cs typeface="Calibri"/>
              </a:rPr>
              <a:t>Объясните, почему хотите работать в этой компании и что именно вас привлекает в вакансии. Далее расскажите о своих профессиональных качествах, которые будут полезны компании.</a:t>
            </a:r>
            <a:endParaRPr lang="ru-RU" sz="1050" dirty="0">
              <a:solidFill>
                <a:srgbClr val="363636"/>
              </a:solidFill>
              <a:latin typeface="Montserrat"/>
              <a:cs typeface="Calibri"/>
              <a:sym typeface="Calibri"/>
            </a:endParaRPr>
          </a:p>
        </p:txBody>
      </p:sp>
      <p:pic>
        <p:nvPicPr>
          <p:cNvPr id="116" name="Google Shape;116;p18" descr="preencoded.png"/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13903" y="1359970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6;p18" descr="preencoded.png">
            <a:extLst>
              <a:ext uri="{FF2B5EF4-FFF2-40B4-BE49-F238E27FC236}">
                <a16:creationId xmlns:a16="http://schemas.microsoft.com/office/drawing/2014/main" id="{598888B3-49FF-ECC0-3542-85C14E85948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02539" y="2862133"/>
            <a:ext cx="376260" cy="556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358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12910" y="307712"/>
            <a:ext cx="5680500" cy="80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363636"/>
              </a:buClr>
              <a:buSzPts val="2800"/>
            </a:pPr>
            <a:r>
              <a:rPr lang="ru-RU" sz="2000" b="1" dirty="0">
                <a:solidFill>
                  <a:srgbClr val="363636"/>
                </a:solidFill>
                <a:latin typeface="Montserrat"/>
                <a:cs typeface="Calibri"/>
              </a:rPr>
              <a:t>Как соотнести основные требования работодателя и ваш опыт или знания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0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 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07992F-6C26-4A7C-E100-9913D6935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381" y="1291566"/>
            <a:ext cx="4985567" cy="1754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029E9-D34E-C2D6-520E-3CEAE39CD6CA}"/>
              </a:ext>
            </a:extLst>
          </p:cNvPr>
          <p:cNvSpPr txBox="1"/>
          <p:nvPr/>
        </p:nvSpPr>
        <p:spPr>
          <a:xfrm>
            <a:off x="474785" y="4158762"/>
            <a:ext cx="353450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63636"/>
                </a:solidFill>
                <a:latin typeface="Montserrat"/>
                <a:cs typeface="Calibri"/>
              </a:rPr>
              <a:t>*</a:t>
            </a:r>
            <a:r>
              <a:rPr lang="ru-RU" sz="1050" dirty="0">
                <a:solidFill>
                  <a:srgbClr val="363636"/>
                </a:solidFill>
                <a:latin typeface="Montserrat"/>
                <a:cs typeface="Calibri"/>
              </a:rPr>
              <a:t>Если соответствуете не всем требованиям вакансии, лучше написать об этом прямо и добавить, что планируете с этим делать.</a:t>
            </a:r>
          </a:p>
        </p:txBody>
      </p:sp>
    </p:spTree>
    <p:extLst>
      <p:ext uri="{BB962C8B-B14F-4D97-AF65-F5344CB8AC3E}">
        <p14:creationId xmlns:p14="http://schemas.microsoft.com/office/powerpoint/2010/main" val="879302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0;p18" descr="preencoded.png">
            <a:extLst>
              <a:ext uri="{FF2B5EF4-FFF2-40B4-BE49-F238E27FC236}">
                <a16:creationId xmlns:a16="http://schemas.microsoft.com/office/drawing/2014/main" id="{AF20C517-7FFA-DF1C-F59C-056CE9C412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12910" y="307712"/>
            <a:ext cx="5680500" cy="80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363636"/>
              </a:buClr>
              <a:buSzPts val="2800"/>
            </a:pPr>
            <a:r>
              <a:rPr lang="ru-RU" sz="20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Calibri"/>
              </a:rPr>
              <a:t>Если </a:t>
            </a:r>
            <a:r>
              <a:rPr lang="ru-RU" sz="2000" b="1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Calibri"/>
              </a:rPr>
              <a:t>соответствуете не всем требованиям в вакансии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85F53-5AB0-64D2-CCE1-26BCBBDB56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203" r="62156"/>
          <a:stretch/>
        </p:blipFill>
        <p:spPr>
          <a:xfrm>
            <a:off x="474785" y="1323127"/>
            <a:ext cx="2091795" cy="14626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3376B4-235F-09A6-F77A-5A3D1FC69B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64" t="27937" r="2030" b="266"/>
          <a:stretch/>
        </p:blipFill>
        <p:spPr>
          <a:xfrm>
            <a:off x="2029083" y="2623587"/>
            <a:ext cx="2974131" cy="14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2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FE7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452" y="4768811"/>
            <a:ext cx="6048549" cy="37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94" y="499644"/>
            <a:ext cx="1318839" cy="46907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>
            <a:off x="501000" y="2075299"/>
            <a:ext cx="4521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3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lang="ru" sz="2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Сканируй QR-код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501000" y="2510138"/>
            <a:ext cx="4521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23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Чтобы зарегистрироваться на Jobby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13BF32-328B-FC48-1A22-4E53FE041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500" y="734183"/>
            <a:ext cx="3365500" cy="3365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8029E9-D34E-C2D6-520E-3CEAE39CD6CA}"/>
              </a:ext>
            </a:extLst>
          </p:cNvPr>
          <p:cNvSpPr txBox="1"/>
          <p:nvPr/>
        </p:nvSpPr>
        <p:spPr>
          <a:xfrm>
            <a:off x="624254" y="1406770"/>
            <a:ext cx="3534507" cy="292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sz="1200" b="1" dirty="0">
                <a:solidFill>
                  <a:srgbClr val="363636"/>
                </a:solidFill>
                <a:latin typeface="Montserrat"/>
                <a:cs typeface="Calibri"/>
              </a:rPr>
              <a:t>Заключительная часть. </a:t>
            </a:r>
          </a:p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-RU" sz="1200" dirty="0">
                <a:solidFill>
                  <a:srgbClr val="363636"/>
                </a:solidFill>
                <a:latin typeface="Montserrat"/>
                <a:cs typeface="Calibri"/>
              </a:rPr>
              <a:t>Поблагодарите потенциального работодателя за то, что прочитал ваше письмо до конца. Напишите, что готовы приехать на собеседование, если вы, как кандидат, понравитесь и можете подойти на должность. Призовите к действию, например: «Звоните – буду рад пообщаться по телефону или на личной встрече»</a:t>
            </a:r>
          </a:p>
        </p:txBody>
      </p:sp>
      <p:sp>
        <p:nvSpPr>
          <p:cNvPr id="2" name="Google Shape;112;p18">
            <a:extLst>
              <a:ext uri="{FF2B5EF4-FFF2-40B4-BE49-F238E27FC236}">
                <a16:creationId xmlns:a16="http://schemas.microsoft.com/office/drawing/2014/main" id="{B63D346F-2894-4F0D-D9D2-D40B97966E7A}"/>
              </a:ext>
            </a:extLst>
          </p:cNvPr>
          <p:cNvSpPr/>
          <p:nvPr/>
        </p:nvSpPr>
        <p:spPr>
          <a:xfrm>
            <a:off x="430494" y="308500"/>
            <a:ext cx="4906437" cy="80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4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Содержание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869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41</a:t>
            </a:fld>
            <a:endParaRPr/>
          </a:p>
        </p:txBody>
      </p:sp>
      <p:pic>
        <p:nvPicPr>
          <p:cNvPr id="335" name="Google Shape;33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34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337" name="Google Shape;337;p34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4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#19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2572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Финиш! Вперед искать вакансии!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34"/>
          <p:cNvSpPr/>
          <p:nvPr/>
        </p:nvSpPr>
        <p:spPr>
          <a:xfrm>
            <a:off x="405275" y="1540450"/>
            <a:ext cx="2270700" cy="40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Кликай на “Вакансии” в меню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1" name="Google Shape;341;p34"/>
          <p:cNvPicPr preferRelativeResize="0"/>
          <p:nvPr/>
        </p:nvPicPr>
        <p:blipFill rotWithShape="1">
          <a:blip r:embed="rId4">
            <a:alphaModFix/>
          </a:blip>
          <a:srcRect l="16993" t="1009" r="19811"/>
          <a:stretch/>
        </p:blipFill>
        <p:spPr>
          <a:xfrm>
            <a:off x="4727525" y="1540450"/>
            <a:ext cx="3601200" cy="4295100"/>
          </a:xfrm>
          <a:prstGeom prst="roundRect">
            <a:avLst>
              <a:gd name="adj" fmla="val 5610"/>
            </a:avLst>
          </a:prstGeom>
          <a:noFill/>
          <a:ln>
            <a:noFill/>
          </a:ln>
        </p:spPr>
      </p:pic>
      <p:cxnSp>
        <p:nvCxnSpPr>
          <p:cNvPr id="342" name="Google Shape;342;p34"/>
          <p:cNvCxnSpPr>
            <a:stCxn id="340" idx="3"/>
          </p:cNvCxnSpPr>
          <p:nvPr/>
        </p:nvCxnSpPr>
        <p:spPr>
          <a:xfrm>
            <a:off x="2675975" y="1744150"/>
            <a:ext cx="2626200" cy="7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343" name="Google Shape;343;p34"/>
          <p:cNvPicPr preferRelativeResize="0"/>
          <p:nvPr/>
        </p:nvPicPr>
        <p:blipFill rotWithShape="1">
          <a:blip r:embed="rId5">
            <a:alphaModFix/>
          </a:blip>
          <a:srcRect l="7961" t="15081" r="9277"/>
          <a:stretch/>
        </p:blipFill>
        <p:spPr>
          <a:xfrm>
            <a:off x="405275" y="2502475"/>
            <a:ext cx="3878400" cy="2804100"/>
          </a:xfrm>
          <a:prstGeom prst="roundRect">
            <a:avLst>
              <a:gd name="adj" fmla="val 5881"/>
            </a:avLst>
          </a:prstGeom>
          <a:noFill/>
          <a:ln>
            <a:noFill/>
          </a:ln>
        </p:spPr>
      </p:pic>
      <p:sp>
        <p:nvSpPr>
          <p:cNvPr id="344" name="Google Shape;344;p34"/>
          <p:cNvSpPr/>
          <p:nvPr/>
        </p:nvSpPr>
        <p:spPr>
          <a:xfrm>
            <a:off x="405275" y="2000500"/>
            <a:ext cx="3376500" cy="407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Это поиск, тут уже поди разберешься!</a:t>
            </a:r>
            <a:r>
              <a:rPr lang="ru" sz="850">
                <a:solidFill>
                  <a:schemeClr val="dk1"/>
                </a:solidFill>
              </a:rPr>
              <a:t>👇</a:t>
            </a:r>
            <a:endParaRPr sz="1000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FE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452" y="4768811"/>
            <a:ext cx="6048549" cy="374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94" y="499644"/>
            <a:ext cx="1318839" cy="46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5"/>
          <p:cNvSpPr/>
          <p:nvPr/>
        </p:nvSpPr>
        <p:spPr>
          <a:xfrm>
            <a:off x="2042028" y="499523"/>
            <a:ext cx="3882314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3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lang="ru" sz="26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Сканируй QR-код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5606748" y="286010"/>
            <a:ext cx="3249909" cy="77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23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Чтобы  откликнуться</a:t>
            </a:r>
            <a:endParaRPr lang="ru-RU" sz="15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23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прямо сейчас на стажировку</a:t>
            </a:r>
            <a:endParaRPr sz="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ABFE6F-A2DA-E50F-6F02-B8E6A0369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94" y="1833663"/>
            <a:ext cx="2504454" cy="2453471"/>
          </a:xfrm>
          <a:prstGeom prst="rect">
            <a:avLst/>
          </a:prstGeom>
        </p:spPr>
      </p:pic>
      <p:sp>
        <p:nvSpPr>
          <p:cNvPr id="10" name="Google Shape;352;p35">
            <a:extLst>
              <a:ext uri="{FF2B5EF4-FFF2-40B4-BE49-F238E27FC236}">
                <a16:creationId xmlns:a16="http://schemas.microsoft.com/office/drawing/2014/main" id="{5FA6BAC5-6DDF-EE89-67D7-9F3C4BFFA9DC}"/>
              </a:ext>
            </a:extLst>
          </p:cNvPr>
          <p:cNvSpPr/>
          <p:nvPr/>
        </p:nvSpPr>
        <p:spPr>
          <a:xfrm>
            <a:off x="500994" y="1482068"/>
            <a:ext cx="3881310" cy="46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3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lang="ru-RU" sz="15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Школа разработки </a:t>
            </a:r>
            <a:r>
              <a:rPr lang="en-GB" sz="15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Pega</a:t>
            </a:r>
            <a:endParaRPr sz="15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EF4924-CB79-ED85-8683-EACD5AAFA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773" y="1834825"/>
            <a:ext cx="2504453" cy="2453471"/>
          </a:xfrm>
          <a:prstGeom prst="rect">
            <a:avLst/>
          </a:prstGeom>
        </p:spPr>
      </p:pic>
      <p:sp>
        <p:nvSpPr>
          <p:cNvPr id="13" name="Google Shape;352;p35">
            <a:extLst>
              <a:ext uri="{FF2B5EF4-FFF2-40B4-BE49-F238E27FC236}">
                <a16:creationId xmlns:a16="http://schemas.microsoft.com/office/drawing/2014/main" id="{DA2347F8-B92A-3CEC-F6EE-604AB368DC1A}"/>
              </a:ext>
            </a:extLst>
          </p:cNvPr>
          <p:cNvSpPr/>
          <p:nvPr/>
        </p:nvSpPr>
        <p:spPr>
          <a:xfrm>
            <a:off x="2651609" y="4378330"/>
            <a:ext cx="5910279" cy="714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23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lang="ru-RU" sz="15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Менеджер по сохранению клиентов</a:t>
            </a:r>
            <a:endParaRPr sz="15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4C3DA5-8027-EEDB-7844-2BF91904CC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516" y="1833662"/>
            <a:ext cx="2504453" cy="2453471"/>
          </a:xfrm>
          <a:prstGeom prst="rect">
            <a:avLst/>
          </a:prstGeom>
        </p:spPr>
      </p:pic>
      <p:sp>
        <p:nvSpPr>
          <p:cNvPr id="17" name="Google Shape;352;p35">
            <a:extLst>
              <a:ext uri="{FF2B5EF4-FFF2-40B4-BE49-F238E27FC236}">
                <a16:creationId xmlns:a16="http://schemas.microsoft.com/office/drawing/2014/main" id="{69FD3C4B-B276-28E5-C530-03346CEE4120}"/>
              </a:ext>
            </a:extLst>
          </p:cNvPr>
          <p:cNvSpPr/>
          <p:nvPr/>
        </p:nvSpPr>
        <p:spPr>
          <a:xfrm>
            <a:off x="5352966" y="1239658"/>
            <a:ext cx="4011552" cy="48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223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</a:pPr>
            <a:r>
              <a:rPr lang="ru-RU" sz="15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Стажёр по информационной безопасности </a:t>
            </a:r>
            <a:endParaRPr sz="15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237789" y="491079"/>
            <a:ext cx="56805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800" b="1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Ошибки в оформлении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1204913" y="1485160"/>
            <a:ext cx="3434100" cy="176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r>
              <a:rPr lang="ru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Непрезентабельная электронная почта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8" descr="preencoded.png"/>
          <p:cNvPicPr preferRelativeResize="0"/>
          <p:nvPr/>
        </p:nvPicPr>
        <p:blipFill rotWithShape="1">
          <a:blip r:embed="rId6">
            <a:alphaModFix/>
          </a:blip>
          <a:srcRect r="90259" b="78382"/>
          <a:stretch/>
        </p:blipFill>
        <p:spPr>
          <a:xfrm>
            <a:off x="713903" y="1359970"/>
            <a:ext cx="376260" cy="556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63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75182" y="512913"/>
            <a:ext cx="56805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" sz="2800" b="1" i="0" u="none" strike="noStrike" cap="none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Как не надо!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1204913" y="1485160"/>
            <a:ext cx="3434100" cy="176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44B00-C507-A7C6-4DA2-7A9403A489E9}"/>
              </a:ext>
            </a:extLst>
          </p:cNvPr>
          <p:cNvSpPr txBox="1"/>
          <p:nvPr/>
        </p:nvSpPr>
        <p:spPr>
          <a:xfrm>
            <a:off x="1164767" y="1491323"/>
            <a:ext cx="2655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b="0" i="0" dirty="0">
                <a:solidFill>
                  <a:srgbClr val="222222"/>
                </a:solidFill>
                <a:effectLst/>
                <a:latin typeface="montserrat" pitchFamily="2" charset="0"/>
              </a:rPr>
              <a:t>stervo4ka_</a:t>
            </a:r>
            <a:r>
              <a:rPr lang="ru-RU" dirty="0">
                <a:solidFill>
                  <a:srgbClr val="222222"/>
                </a:solidFill>
                <a:latin typeface="montserrat" pitchFamily="2" charset="0"/>
              </a:rPr>
              <a:t>80</a:t>
            </a:r>
            <a:r>
              <a:rPr lang="en-US" dirty="0">
                <a:solidFill>
                  <a:srgbClr val="222222"/>
                </a:solidFill>
                <a:latin typeface="montserrat" pitchFamily="2" charset="0"/>
              </a:rPr>
              <a:t>@</a:t>
            </a:r>
            <a:r>
              <a:rPr lang="en-US" dirty="0" err="1">
                <a:solidFill>
                  <a:srgbClr val="222222"/>
                </a:solidFill>
                <a:latin typeface="montserrat" pitchFamily="2" charset="0"/>
              </a:rPr>
              <a:t>yandex.ru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75FAAB-E37F-EA77-DE37-F6AC26FF82A3}"/>
              </a:ext>
            </a:extLst>
          </p:cNvPr>
          <p:cNvSpPr txBox="1"/>
          <p:nvPr/>
        </p:nvSpPr>
        <p:spPr>
          <a:xfrm>
            <a:off x="1164767" y="2071799"/>
            <a:ext cx="2778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montserrat" pitchFamily="2" charset="0"/>
              </a:rPr>
              <a:t>bablolub@mail.ru</a:t>
            </a:r>
            <a:endParaRPr lang="ru-RU" dirty="0">
              <a:solidFill>
                <a:srgbClr val="222222"/>
              </a:solidFill>
              <a:latin typeface="montserra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36C0A-1F78-6A99-5C83-EB53E627D02D}"/>
              </a:ext>
            </a:extLst>
          </p:cNvPr>
          <p:cNvSpPr txBox="1"/>
          <p:nvPr/>
        </p:nvSpPr>
        <p:spPr>
          <a:xfrm>
            <a:off x="1177741" y="2696205"/>
            <a:ext cx="2647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222222"/>
                </a:solidFill>
                <a:latin typeface="montserrat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jskhfaur@gmail.com</a:t>
            </a:r>
            <a:endParaRPr lang="ru-RU" dirty="0">
              <a:solidFill>
                <a:srgbClr val="222222"/>
              </a:solidFill>
              <a:latin typeface="montserrat" pitchFamily="2" charset="0"/>
            </a:endParaRPr>
          </a:p>
          <a:p>
            <a:endParaRPr lang="en-US" dirty="0">
              <a:solidFill>
                <a:srgbClr val="222222"/>
              </a:solidFill>
              <a:latin typeface="montserrat" pitchFamily="2" charset="0"/>
            </a:endParaRPr>
          </a:p>
          <a:p>
            <a:endParaRPr lang="ru-RU" dirty="0">
              <a:solidFill>
                <a:srgbClr val="222222"/>
              </a:solidFill>
              <a:latin typeface="montserrat" pitchFamily="2" charset="0"/>
            </a:endParaRPr>
          </a:p>
          <a:p>
            <a:r>
              <a:rPr lang="en-US" dirty="0">
                <a:solidFill>
                  <a:srgbClr val="222222"/>
                </a:solidFill>
                <a:latin typeface="montserrat" pitchFamily="2" charset="0"/>
              </a:rPr>
              <a:t>Elena_89@yandex.ru</a:t>
            </a:r>
            <a:endParaRPr lang="ru-RU" dirty="0"/>
          </a:p>
        </p:txBody>
      </p:sp>
      <p:pic>
        <p:nvPicPr>
          <p:cNvPr id="5" name="Google Shape;116;p18" descr="preencoded.png">
            <a:extLst>
              <a:ext uri="{FF2B5EF4-FFF2-40B4-BE49-F238E27FC236}">
                <a16:creationId xmlns:a16="http://schemas.microsoft.com/office/drawing/2014/main" id="{0AF4C5B0-560D-9AA2-9286-266057F2955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90259" b="78382"/>
          <a:stretch/>
        </p:blipFill>
        <p:spPr>
          <a:xfrm>
            <a:off x="731132" y="1366834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6;p18" descr="preencoded.png">
            <a:extLst>
              <a:ext uri="{FF2B5EF4-FFF2-40B4-BE49-F238E27FC236}">
                <a16:creationId xmlns:a16="http://schemas.microsoft.com/office/drawing/2014/main" id="{7CF5AEB3-66D6-22BB-40DD-21D61F98F91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90259" b="78382"/>
          <a:stretch/>
        </p:blipFill>
        <p:spPr>
          <a:xfrm>
            <a:off x="731132" y="1947397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6;p18" descr="preencoded.png">
            <a:extLst>
              <a:ext uri="{FF2B5EF4-FFF2-40B4-BE49-F238E27FC236}">
                <a16:creationId xmlns:a16="http://schemas.microsoft.com/office/drawing/2014/main" id="{918B1454-B67F-A920-9175-4CDAD4A3FB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90259" b="78382"/>
          <a:stretch/>
        </p:blipFill>
        <p:spPr>
          <a:xfrm>
            <a:off x="731404" y="2571750"/>
            <a:ext cx="376260" cy="5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6;p18" descr="preencoded.png">
            <a:extLst>
              <a:ext uri="{FF2B5EF4-FFF2-40B4-BE49-F238E27FC236}">
                <a16:creationId xmlns:a16="http://schemas.microsoft.com/office/drawing/2014/main" id="{FBDB044E-BD7B-57C3-D6C9-6BBDCAED07E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90259" b="78382"/>
          <a:stretch/>
        </p:blipFill>
        <p:spPr>
          <a:xfrm>
            <a:off x="731132" y="3196239"/>
            <a:ext cx="376260" cy="5567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932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4551" y="294533"/>
            <a:ext cx="3739450" cy="46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8289" y="0"/>
            <a:ext cx="3225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80" y="1171412"/>
            <a:ext cx="5070770" cy="374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404843" y="540073"/>
            <a:ext cx="56805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800"/>
              <a:buFont typeface="Montserrat"/>
              <a:buNone/>
            </a:pPr>
            <a:r>
              <a:rPr lang="ru-RU" sz="2800" b="1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Лучшее из лучших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1204913" y="1485160"/>
            <a:ext cx="3434100" cy="1767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34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400"/>
              <a:buFont typeface="Montserrat"/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44B00-C507-A7C6-4DA2-7A9403A489E9}"/>
              </a:ext>
            </a:extLst>
          </p:cNvPr>
          <p:cNvSpPr txBox="1"/>
          <p:nvPr/>
        </p:nvSpPr>
        <p:spPr>
          <a:xfrm>
            <a:off x="773723" y="1556238"/>
            <a:ext cx="3965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montserrat" pitchFamily="2" charset="0"/>
              </a:rPr>
              <a:t>- Нет ничего лучше твоего имени и фамилии </a:t>
            </a:r>
            <a:r>
              <a:rPr lang="en-US" dirty="0">
                <a:solidFill>
                  <a:srgbClr val="222222"/>
                </a:solidFill>
                <a:latin typeface="montserrat" pitchFamily="2" charset="0"/>
                <a:hlinkClick r:id="rId6"/>
              </a:rPr>
              <a:t>flppvsasha@gmail.com</a:t>
            </a:r>
            <a:endParaRPr lang="en-US" dirty="0">
              <a:solidFill>
                <a:srgbClr val="222222"/>
              </a:solidFill>
              <a:latin typeface="montserrat" pitchFamily="2" charset="0"/>
            </a:endParaRPr>
          </a:p>
          <a:p>
            <a:endParaRPr lang="ru-RU" dirty="0">
              <a:solidFill>
                <a:srgbClr val="222222"/>
              </a:solidFill>
              <a:latin typeface="montserrat" pitchFamily="2" charset="0"/>
            </a:endParaRPr>
          </a:p>
          <a:p>
            <a:r>
              <a:rPr lang="ru-RU" dirty="0">
                <a:solidFill>
                  <a:srgbClr val="222222"/>
                </a:solidFill>
                <a:latin typeface="montserrat" pitchFamily="2" charset="0"/>
              </a:rPr>
              <a:t>-</a:t>
            </a:r>
            <a:r>
              <a:rPr lang="en-US" dirty="0">
                <a:solidFill>
                  <a:srgbClr val="222222"/>
                </a:solidFill>
                <a:latin typeface="montserrat" pitchFamily="2" charset="0"/>
              </a:rPr>
              <a:t> </a:t>
            </a:r>
            <a:r>
              <a:rPr lang="ru-RU" dirty="0">
                <a:solidFill>
                  <a:srgbClr val="222222"/>
                </a:solidFill>
                <a:latin typeface="montserrat" pitchFamily="2" charset="0"/>
              </a:rPr>
              <a:t>Если все занято – добавь цифру, нижнее подчеркивание или поиграй с интерпретацией</a:t>
            </a:r>
          </a:p>
        </p:txBody>
      </p:sp>
    </p:spTree>
    <p:extLst>
      <p:ext uri="{BB962C8B-B14F-4D97-AF65-F5344CB8AC3E}">
        <p14:creationId xmlns:p14="http://schemas.microsoft.com/office/powerpoint/2010/main" val="682057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575" y="359997"/>
            <a:ext cx="238950" cy="27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Google Shape;74;p16"/>
          <p:cNvGrpSpPr/>
          <p:nvPr/>
        </p:nvGrpSpPr>
        <p:grpSpPr>
          <a:xfrm>
            <a:off x="405275" y="312713"/>
            <a:ext cx="1557000" cy="371975"/>
            <a:chOff x="2581375" y="314050"/>
            <a:chExt cx="1557000" cy="371975"/>
          </a:xfrm>
        </p:grpSpPr>
        <p:sp>
          <p:nvSpPr>
            <p:cNvPr id="75" name="Google Shape;75;p16"/>
            <p:cNvSpPr/>
            <p:nvPr/>
          </p:nvSpPr>
          <p:spPr>
            <a:xfrm>
              <a:off x="2581375" y="318225"/>
              <a:ext cx="1557000" cy="367800"/>
            </a:xfrm>
            <a:prstGeom prst="roundRect">
              <a:avLst>
                <a:gd name="adj" fmla="val 50000"/>
              </a:avLst>
            </a:prstGeom>
            <a:solidFill>
              <a:srgbClr val="5D5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6"/>
            <p:cNvSpPr txBox="1"/>
            <p:nvPr/>
          </p:nvSpPr>
          <p:spPr>
            <a:xfrm>
              <a:off x="2581375" y="314050"/>
              <a:ext cx="155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ШАГ #1</a:t>
              </a:r>
              <a:endPara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l="3366" t="2731" r="3895" b="9733"/>
          <a:stretch/>
        </p:blipFill>
        <p:spPr>
          <a:xfrm>
            <a:off x="405275" y="1540450"/>
            <a:ext cx="5351700" cy="3122700"/>
          </a:xfrm>
          <a:prstGeom prst="roundRect">
            <a:avLst>
              <a:gd name="adj" fmla="val 4087"/>
            </a:avLst>
          </a:prstGeom>
          <a:noFill/>
          <a:ln w="9525" cap="flat" cmpd="sng">
            <a:solidFill>
              <a:srgbClr val="5D5FE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405275" y="836900"/>
            <a:ext cx="8018400" cy="793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Введи свой email и придумай пароль</a:t>
            </a:r>
            <a:endParaRPr sz="222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16"/>
          <p:cNvSpPr/>
          <p:nvPr/>
        </p:nvSpPr>
        <p:spPr>
          <a:xfrm rot="-5224019" flipH="1">
            <a:off x="4569215" y="1167326"/>
            <a:ext cx="2151719" cy="3529247"/>
          </a:xfrm>
          <a:prstGeom prst="arc">
            <a:avLst>
              <a:gd name="adj1" fmla="val 19182546"/>
              <a:gd name="adj2" fmla="val 6588427"/>
            </a:avLst>
          </a:prstGeom>
          <a:noFill/>
          <a:ln w="19050" cap="flat" cmpd="sng">
            <a:solidFill>
              <a:srgbClr val="363636"/>
            </a:solidFill>
            <a:prstDash val="dash"/>
            <a:round/>
            <a:headEnd type="stealth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/>
          <p:nvPr/>
        </p:nvSpPr>
        <p:spPr>
          <a:xfrm rot="-5400000" flipH="1">
            <a:off x="7131450" y="329800"/>
            <a:ext cx="801900" cy="3223200"/>
          </a:xfrm>
          <a:prstGeom prst="round2SameRect">
            <a:avLst>
              <a:gd name="adj1" fmla="val 49853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8150" y="1767950"/>
            <a:ext cx="289083" cy="3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6397225" y="1618150"/>
            <a:ext cx="2557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000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Ты также можешь быстро зарегистрироваться, используя свой</a:t>
            </a:r>
            <a:r>
              <a:rPr lang="ru" sz="1000">
                <a:solidFill>
                  <a:srgbClr val="2D304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 sz="1000" b="1">
                <a:solidFill>
                  <a:srgbClr val="2D3045"/>
                </a:solidFill>
                <a:latin typeface="Montserrat"/>
                <a:ea typeface="Montserrat"/>
                <a:cs typeface="Montserrat"/>
                <a:sym typeface="Montserrat"/>
              </a:rPr>
              <a:t>ВК / Яндекс / Google аккаунт</a:t>
            </a:r>
            <a:endParaRPr sz="1000" b="1">
              <a:solidFill>
                <a:srgbClr val="2D30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7841" y="1373553"/>
            <a:ext cx="2986159" cy="28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2252" y="499648"/>
            <a:ext cx="209304" cy="24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525" y="2926370"/>
            <a:ext cx="5080930" cy="48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992" y="2371664"/>
            <a:ext cx="4573695" cy="4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76516" y="1246654"/>
            <a:ext cx="1760388" cy="359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 descr="preencoded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135" y="1777538"/>
            <a:ext cx="5774245" cy="48481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490538" y="423449"/>
            <a:ext cx="7749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2900"/>
              <a:buFont typeface="Montserrat"/>
              <a:buNone/>
            </a:pPr>
            <a:r>
              <a:rPr lang="ru" sz="2900" b="1" i="0" u="none" strike="noStrike" cap="none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Ошибки в информации</a:t>
            </a:r>
            <a:endParaRPr sz="2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614375" y="2974145"/>
            <a:ext cx="32031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7175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000"/>
              <a:buFont typeface="Montserrat"/>
              <a:buNone/>
            </a:pPr>
            <a:r>
              <a:rPr lang="ru" sz="1100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Избегайте избыточных деталей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619124" y="2486086"/>
            <a:ext cx="4455563" cy="21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37175"/>
              </a:lnSpc>
              <a:spcBef>
                <a:spcPts val="0"/>
              </a:spcBef>
              <a:spcAft>
                <a:spcPts val="0"/>
              </a:spcAft>
              <a:buClr>
                <a:srgbClr val="363636"/>
              </a:buClr>
              <a:buSzPts val="1000"/>
              <a:buFont typeface="Montserrat"/>
              <a:buNone/>
            </a:pPr>
            <a:r>
              <a:rPr lang="ru" sz="1100" dirty="0">
                <a:solidFill>
                  <a:srgbClr val="363636"/>
                </a:solidFill>
                <a:latin typeface="Montserrat"/>
                <a:ea typeface="Calibri"/>
                <a:cs typeface="Calibri"/>
                <a:sym typeface="Montserrat"/>
              </a:rPr>
              <a:t>Важность контактной информации, образования, опыта 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614375" y="1846000"/>
            <a:ext cx="43182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137175"/>
              </a:lnSpc>
              <a:buClr>
                <a:srgbClr val="363636"/>
              </a:buClr>
              <a:buSzPts val="1000"/>
            </a:pPr>
            <a:r>
              <a:rPr lang="ru" sz="1100" b="0" i="0" u="none" strike="noStrike" cap="none" dirty="0">
                <a:solidFill>
                  <a:srgbClr val="363636"/>
                </a:solidFill>
                <a:latin typeface="Montserrat"/>
                <a:ea typeface="Montserrat"/>
                <a:cs typeface="Montserrat"/>
                <a:sym typeface="Montserrat"/>
              </a:rPr>
              <a:t>Отсутствие ключевых данных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1360</Words>
  <Application>Microsoft Office PowerPoint</Application>
  <PresentationFormat>Экран (16:9)</PresentationFormat>
  <Paragraphs>223</Paragraphs>
  <Slides>42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Montserrat</vt:lpstr>
      <vt:lpstr>Montserrat SemiBold</vt:lpstr>
      <vt:lpstr>Calibri</vt:lpstr>
      <vt:lpstr>Montserrat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Введи свой email и придумай пароль</vt:lpstr>
      <vt:lpstr>Презентация PowerPoint</vt:lpstr>
      <vt:lpstr>Укажи свои имя, фамилию, город и телефон</vt:lpstr>
      <vt:lpstr>Как насчет того, чтобы наш AI откликнулся за тебя?</vt:lpstr>
      <vt:lpstr>Расскажи о своем образовании</vt:lpstr>
      <vt:lpstr>Поговорим о твоем опыте</vt:lpstr>
      <vt:lpstr>Выбери область и профессию для будущей работы</vt:lpstr>
      <vt:lpstr>Еще чуть-чуть! Не забудь про хард и софт скиллы!</vt:lpstr>
      <vt:lpstr>Доделай профиль или начинай искать вакансии</vt:lpstr>
      <vt:lpstr>Окей, давай доделаем твой профиль</vt:lpstr>
      <vt:lpstr>Презентация PowerPoint</vt:lpstr>
      <vt:lpstr>Презентация PowerPoint</vt:lpstr>
      <vt:lpstr>Презентация PowerPoint</vt:lpstr>
      <vt:lpstr>Начнем с фотки и проверим пожелания по работе</vt:lpstr>
      <vt:lpstr>Презентация PowerPoint</vt:lpstr>
      <vt:lpstr>Презентация PowerPoint</vt:lpstr>
      <vt:lpstr>Расскажи кратко о себе</vt:lpstr>
      <vt:lpstr>Добавь личную информацию о себе</vt:lpstr>
      <vt:lpstr>Презентация PowerPoint</vt:lpstr>
      <vt:lpstr>Презентация PowerPoint</vt:lpstr>
      <vt:lpstr>Презентация PowerPoint</vt:lpstr>
      <vt:lpstr>Укажи все свои образования</vt:lpstr>
      <vt:lpstr>Отметь все опыты работы и волонтерства</vt:lpstr>
      <vt:lpstr>Расскажи о внеучебных проектах</vt:lpstr>
      <vt:lpstr>Добавь свои софт и хард скиллы</vt:lpstr>
      <vt:lpstr>А курсы и сертификаты есть?</vt:lpstr>
      <vt:lpstr>Ду ю спик инглиш?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Финиш! Вперед искать вакансии!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Зенина Марина Евгеньевна</dc:creator>
  <cp:lastModifiedBy>Зенина Марина Евгеньевна</cp:lastModifiedBy>
  <cp:revision>6</cp:revision>
  <dcterms:modified xsi:type="dcterms:W3CDTF">2024-10-02T09:04:26Z</dcterms:modified>
</cp:coreProperties>
</file>